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91" r:id="rId4"/>
    <p:sldId id="282" r:id="rId5"/>
    <p:sldId id="296" r:id="rId6"/>
    <p:sldId id="289" r:id="rId7"/>
    <p:sldId id="306" r:id="rId8"/>
    <p:sldId id="303" r:id="rId9"/>
    <p:sldId id="304" r:id="rId10"/>
    <p:sldId id="30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188" autoAdjust="0"/>
    <p:restoredTop sz="94660"/>
  </p:normalViewPr>
  <p:slideViewPr>
    <p:cSldViewPr>
      <p:cViewPr>
        <p:scale>
          <a:sx n="66" d="100"/>
          <a:sy n="66" d="100"/>
        </p:scale>
        <p:origin x="-54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0A7739-6BBA-4E5D-8A44-7EB884E3D72C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19EA4F-70DC-4856-9938-650970864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20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8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3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1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4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8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9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3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1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14E93-E1E3-4CA7-8D00-1DD62CDE61E7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D78D-8A95-4464-99A0-F9E0E4B797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3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hodisha.gov.in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pmayg.nic.in/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r="33125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23393" y="2126485"/>
            <a:ext cx="6705600" cy="1296144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  <a:sp3d/>
        </p:spPr>
        <p:txBody>
          <a:bodyPr vert="horz" lIns="91440" tIns="45720" rIns="91440" bIns="45720" rtlCol="0" anchor="ctr">
            <a:noAutofit/>
            <a:flatTx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Biju Pucca Ghar Yojana- PMAY (Rural Housing)</a:t>
            </a:r>
            <a:endParaRPr lang="en-US" sz="4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08987" y="810036"/>
            <a:ext cx="7406413" cy="561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n-US" sz="6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SHREE-ENG-0110" pitchFamily="2" charset="0"/>
                <a:cs typeface="Arial" pitchFamily="34" charset="0"/>
              </a:rPr>
              <a:t>PANCHAYATI RAJ &amp; DRINKING WATER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SHREE-ENG-0110" pitchFamily="2" charset="0"/>
                <a:cs typeface="Arial" pitchFamily="34" charset="0"/>
              </a:rPr>
              <a:t> DEPARTMENT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SHREE-ENG-0110" pitchFamily="2" charset="0"/>
              <a:cs typeface="Arial" pitchFamily="34" charset="0"/>
            </a:endParaRPr>
          </a:p>
        </p:txBody>
      </p:sp>
      <p:pic>
        <p:nvPicPr>
          <p:cNvPr id="8" name="Picture 2" descr="C:\Users\gagan\Dropbox\Biju Pucca Ghar Yojana Log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267200"/>
            <a:ext cx="1286466" cy="1223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PMAY-LOGO-PNG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rcRect l="5824" r="728"/>
          <a:stretch>
            <a:fillRect/>
          </a:stretch>
        </p:blipFill>
        <p:spPr>
          <a:xfrm>
            <a:off x="2133600" y="4263007"/>
            <a:ext cx="2588868" cy="1223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9"/>
          <p:cNvSpPr/>
          <p:nvPr/>
        </p:nvSpPr>
        <p:spPr>
          <a:xfrm>
            <a:off x="2286000" y="457200"/>
            <a:ext cx="5834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SHREE-ENG-0110" pitchFamily="2" charset="0"/>
                <a:cs typeface="Arial" pitchFamily="34" charset="0"/>
              </a:rPr>
              <a:t>GOVERNMENT OF ODISHA </a:t>
            </a:r>
            <a:endParaRPr lang="en-US" sz="3600" b="1" dirty="0">
              <a:solidFill>
                <a:srgbClr val="002060"/>
              </a:solidFill>
              <a:latin typeface="SHREE-ENG-0110" pitchFamily="2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01466" y="6188066"/>
            <a:ext cx="197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DATE:- 28.10.2017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412794" y="6390651"/>
            <a:ext cx="2895600" cy="333494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tx2"/>
                </a:solidFill>
              </a:rPr>
              <a:t>http://www.rhodisha.gov.in</a:t>
            </a:r>
            <a:endParaRPr lang="en-IN" sz="18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7" r="14814" b="25689"/>
          <a:stretch/>
        </p:blipFill>
        <p:spPr bwMode="auto">
          <a:xfrm>
            <a:off x="304799" y="648317"/>
            <a:ext cx="1356587" cy="1446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6882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r="33125"/>
          <a:stretch>
            <a:fillRect/>
          </a:stretch>
        </p:blipFill>
        <p:spPr bwMode="auto">
          <a:xfrm rot="10800000"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050" name="Picture 2" descr="http://dreamupstudios.com/blog/wp-content/uploads/2012/06/thankyou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000" t="30297" r="23333" b="28045"/>
          <a:stretch>
            <a:fillRect/>
          </a:stretch>
        </p:blipFill>
        <p:spPr bwMode="auto">
          <a:xfrm>
            <a:off x="-1" y="2438400"/>
            <a:ext cx="4939145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71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l="13517" t="6250" r="33125"/>
          <a:stretch>
            <a:fillRect/>
          </a:stretch>
        </p:blipFill>
        <p:spPr bwMode="auto">
          <a:xfrm rot="10800000"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6676059" y="6280666"/>
            <a:ext cx="2467941" cy="348734"/>
          </a:xfrm>
        </p:spPr>
        <p:txBody>
          <a:bodyPr/>
          <a:lstStyle/>
          <a:p>
            <a:r>
              <a:rPr lang="en-US" sz="1500" b="1" dirty="0" smtClean="0">
                <a:solidFill>
                  <a:srgbClr val="002060"/>
                </a:solidFill>
              </a:rPr>
              <a:t> http://www.rhodisha.gov.in</a:t>
            </a:r>
            <a:endParaRPr lang="en-IN" sz="15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4293" y="304800"/>
            <a:ext cx="700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+mj-lt"/>
              </a:rPr>
              <a:t>Houses completed since FY 2014-15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551113"/>
              </p:ext>
            </p:extLst>
          </p:nvPr>
        </p:nvGraphicFramePr>
        <p:xfrm>
          <a:off x="762000" y="1600200"/>
          <a:ext cx="7848600" cy="379159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838200"/>
                <a:gridCol w="1371600"/>
                <a:gridCol w="1905000"/>
                <a:gridCol w="2057400"/>
                <a:gridCol w="1676400"/>
              </a:tblGrid>
              <a:tr h="5098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/>
                        <a:t>Sl.</a:t>
                      </a:r>
                    </a:p>
                    <a:p>
                      <a:pPr algn="ctr" fontAlgn="ctr"/>
                      <a:r>
                        <a:rPr lang="en-IN" sz="2000" b="1" u="none" strike="noStrike" dirty="0"/>
                        <a:t>No.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 smtClean="0"/>
                        <a:t>FY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2800" b="1" u="none" strike="noStrike" dirty="0"/>
                        <a:t>Schemes</a:t>
                      </a:r>
                      <a:endParaRPr lang="en-IN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33163">
                <a:tc vMerge="1">
                  <a:txBody>
                    <a:bodyPr/>
                    <a:lstStyle/>
                    <a:p>
                      <a:pPr algn="ctr" fontAlgn="ctr"/>
                      <a:endParaRPr lang="en-IN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/>
                        <a:t>PMAY-G &amp; IAY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/>
                        <a:t>BPGY, BPGY(M</a:t>
                      </a:r>
                      <a:r>
                        <a:rPr lang="en-IN" sz="2000" b="1" u="none" strike="noStrike" dirty="0" smtClean="0"/>
                        <a:t>)</a:t>
                      </a:r>
                    </a:p>
                    <a:p>
                      <a:pPr algn="ctr" fontAlgn="ctr"/>
                      <a:r>
                        <a:rPr lang="en-IN" sz="2000" b="1" u="none" strike="noStrike" dirty="0" smtClean="0"/>
                        <a:t> </a:t>
                      </a:r>
                      <a:r>
                        <a:rPr lang="en-IN" sz="2000" b="1" u="none" strike="noStrike" dirty="0"/>
                        <a:t>&amp; NSPGY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u="none" strike="noStrike" dirty="0"/>
                        <a:t>Total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1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2014-15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320895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31,526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3,52,421</a:t>
                      </a:r>
                      <a:endParaRPr lang="en-IN" sz="2400" b="1" i="0" u="none" strike="noStrike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/>
                        <a:t>2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2015-16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502092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114726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6,16,818</a:t>
                      </a:r>
                      <a:endParaRPr lang="en-IN" sz="2400" b="1" i="0" u="none" strike="noStrike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3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2016-17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117967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46016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1,63,983</a:t>
                      </a:r>
                      <a:endParaRPr lang="en-IN" sz="2400" b="1" i="0" u="none" strike="noStrike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4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2017-18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143513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34709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1,78,222</a:t>
                      </a:r>
                      <a:endParaRPr lang="en-IN" sz="2400" b="1" i="0" u="none" strike="noStrike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</a:tr>
              <a:tr h="4387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/>
                        <a:t>Total</a:t>
                      </a:r>
                      <a:endParaRPr lang="en-IN" sz="2400" b="1" i="0" u="none" strike="noStrike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u="none" strike="noStrike" dirty="0"/>
                        <a:t>10,84,467</a:t>
                      </a:r>
                      <a:endParaRPr lang="en-IN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u="none" strike="noStrike" dirty="0"/>
                        <a:t>2,26,977</a:t>
                      </a:r>
                      <a:endParaRPr lang="en-IN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1" u="none" strike="noStrike" dirty="0"/>
                        <a:t>13,11,444</a:t>
                      </a:r>
                      <a:endParaRPr lang="en-IN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5992" marR="5992" marT="599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l="13517" t="6250" r="33125"/>
          <a:stretch>
            <a:fillRect/>
          </a:stretch>
        </p:blipFill>
        <p:spPr bwMode="auto">
          <a:xfrm rot="10800000"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26628" y="381000"/>
            <a:ext cx="4219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Progress during FY 2017-18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40230"/>
              </p:ext>
            </p:extLst>
          </p:nvPr>
        </p:nvGraphicFramePr>
        <p:xfrm>
          <a:off x="1207148" y="1295400"/>
          <a:ext cx="6858000" cy="3581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953000"/>
                <a:gridCol w="1905000"/>
              </a:tblGrid>
              <a:tr h="596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    Biju </a:t>
                      </a:r>
                      <a:r>
                        <a:rPr lang="en-US" sz="2400" u="none" strike="noStrike" dirty="0">
                          <a:effectLst/>
                        </a:rPr>
                        <a:t>Pucca Ghar </a:t>
                      </a:r>
                      <a:r>
                        <a:rPr lang="en-US" sz="2400" u="none" strike="noStrike" dirty="0" smtClean="0">
                          <a:effectLst/>
                        </a:rPr>
                        <a:t> Yojana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/>
                        <a:t>26971</a:t>
                      </a:r>
                      <a:endParaRPr lang="en-IN" sz="28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6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    Biju </a:t>
                      </a:r>
                      <a:r>
                        <a:rPr lang="en-US" sz="2400" u="none" strike="noStrike" dirty="0">
                          <a:effectLst/>
                        </a:rPr>
                        <a:t>Pucca Ghar (Mining</a:t>
                      </a:r>
                      <a:r>
                        <a:rPr lang="en-US" sz="2400" u="none" strike="noStrike" dirty="0" smtClean="0">
                          <a:effectLst/>
                        </a:rPr>
                        <a:t>)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/>
                        <a:t>6472</a:t>
                      </a:r>
                      <a:endParaRPr lang="en-IN" sz="28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6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    Nirman </a:t>
                      </a:r>
                      <a:r>
                        <a:rPr lang="en-US" sz="2400" u="none" strike="noStrike" dirty="0">
                          <a:effectLst/>
                        </a:rPr>
                        <a:t>Shramik Pucca Ghar </a:t>
                      </a:r>
                      <a:r>
                        <a:rPr lang="en-US" sz="2400" u="none" strike="noStrike" dirty="0" smtClean="0">
                          <a:effectLst/>
                        </a:rPr>
                        <a:t>Yojana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/>
                        <a:t>1266</a:t>
                      </a:r>
                      <a:endParaRPr lang="en-IN" sz="28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6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    Indira </a:t>
                      </a:r>
                      <a:r>
                        <a:rPr lang="en-US" sz="2400" u="none" strike="noStrike" dirty="0">
                          <a:effectLst/>
                        </a:rPr>
                        <a:t>Awaas </a:t>
                      </a:r>
                      <a:r>
                        <a:rPr lang="en-US" sz="2400" u="none" strike="noStrike" dirty="0" smtClean="0">
                          <a:effectLst/>
                        </a:rPr>
                        <a:t>Yojana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/>
                        <a:t>21745</a:t>
                      </a:r>
                      <a:endParaRPr lang="en-IN" sz="28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6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    PMAY </a:t>
                      </a:r>
                      <a:r>
                        <a:rPr lang="en-US" sz="2400" u="none" strike="noStrike" dirty="0">
                          <a:effectLst/>
                        </a:rPr>
                        <a:t>- </a:t>
                      </a:r>
                      <a:r>
                        <a:rPr lang="en-US" sz="2400" u="none" strike="noStrike" dirty="0" smtClean="0">
                          <a:effectLst/>
                        </a:rPr>
                        <a:t>G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/>
                        <a:t>121768</a:t>
                      </a:r>
                      <a:endParaRPr lang="en-IN" sz="2800" b="0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6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                                                                 </a:t>
                      </a:r>
                      <a:r>
                        <a:rPr lang="en-US" sz="2400" u="none" strike="noStrike" dirty="0" smtClean="0">
                          <a:effectLst/>
                        </a:rPr>
                        <a:t>Total 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800" u="none" strike="noStrike" dirty="0"/>
                        <a:t>178222</a:t>
                      </a:r>
                      <a:endParaRPr lang="en-IN" sz="2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53340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Per day house completion </a:t>
            </a:r>
            <a:r>
              <a:rPr lang="en-US" sz="2000" dirty="0" smtClean="0"/>
              <a:t>	       :-     </a:t>
            </a:r>
            <a:r>
              <a:rPr lang="en-US" sz="2000" b="1" dirty="0" smtClean="0"/>
              <a:t>853</a:t>
            </a:r>
          </a:p>
        </p:txBody>
      </p:sp>
      <p:sp>
        <p:nvSpPr>
          <p:cNvPr id="6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6553200" y="6324600"/>
            <a:ext cx="2467941" cy="348734"/>
          </a:xfrm>
        </p:spPr>
        <p:txBody>
          <a:bodyPr/>
          <a:lstStyle/>
          <a:p>
            <a:r>
              <a:rPr lang="en-US" sz="1500" b="1" dirty="0" smtClean="0">
                <a:solidFill>
                  <a:srgbClr val="002060"/>
                </a:solidFill>
              </a:rPr>
              <a:t>http://www.rhodisha.gov.in</a:t>
            </a:r>
            <a:endParaRPr lang="en-IN" sz="1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l="13517" t="6250" r="33125"/>
          <a:stretch>
            <a:fillRect/>
          </a:stretch>
        </p:blipFill>
        <p:spPr bwMode="auto">
          <a:xfrm rot="10800000"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08832"/>
              </p:ext>
            </p:extLst>
          </p:nvPr>
        </p:nvGraphicFramePr>
        <p:xfrm>
          <a:off x="304799" y="842660"/>
          <a:ext cx="8610600" cy="57105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5743"/>
                <a:gridCol w="1487226"/>
                <a:gridCol w="660989"/>
                <a:gridCol w="826236"/>
                <a:gridCol w="826236"/>
                <a:gridCol w="743613"/>
                <a:gridCol w="743613"/>
                <a:gridCol w="908860"/>
                <a:gridCol w="660989"/>
                <a:gridCol w="759461"/>
                <a:gridCol w="497634"/>
              </a:tblGrid>
              <a:tr h="26602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Rank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District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Target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Achievement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Total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8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PMAY-G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IAY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BPGY, Mining &amp; NSPGY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PMAY-G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IAY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BPGY, Mining &amp; NSPGY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Tar.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Ach.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%age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6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BHADRAK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29446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5378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3193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39291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4365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BARGARH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37784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6199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49106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5946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SONEPUR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21077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KENDUJHAR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40037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6908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18094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8141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KALAHANDI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33635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4140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41037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5198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NUAPADA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18229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23645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MALKANGIRI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12193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3192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16288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KENDRAPARA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22598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4920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32080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4332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BOUDH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15021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18140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DHENKANAL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29433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GAJAPATI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10453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14283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RAYAGADA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15865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18924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ANGUL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4736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27402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4494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JAGATSINGHAPUR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9020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12180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JAJPUR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28571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5840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4381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38819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6520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6602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736257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105413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130041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121768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21745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34709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971711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178222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22532" y="155386"/>
            <a:ext cx="3633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Progress during FY 2017-18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0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l="13517" t="6250" r="33125"/>
          <a:stretch>
            <a:fillRect/>
          </a:stretch>
        </p:blipFill>
        <p:spPr bwMode="auto">
          <a:xfrm rot="10800000"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415630"/>
              </p:ext>
            </p:extLst>
          </p:nvPr>
        </p:nvGraphicFramePr>
        <p:xfrm>
          <a:off x="304799" y="842660"/>
          <a:ext cx="8610600" cy="57105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5743"/>
                <a:gridCol w="1487226"/>
                <a:gridCol w="660989"/>
                <a:gridCol w="826236"/>
                <a:gridCol w="826236"/>
                <a:gridCol w="743613"/>
                <a:gridCol w="743613"/>
                <a:gridCol w="908860"/>
                <a:gridCol w="660989"/>
                <a:gridCol w="759461"/>
                <a:gridCol w="497634"/>
              </a:tblGrid>
              <a:tr h="26602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Rank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District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Target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Achievement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Total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80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PMAY-G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IAY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BPGY, Mining &amp; NSPGY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PMAY-G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IAY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BPGY, Mining &amp; NSPGY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Tar.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Ach.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%age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6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6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10</a:t>
                      </a:r>
                      <a:endParaRPr lang="en-US" sz="1400" b="1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Kalinga"/>
                      </a:endParaRPr>
                    </a:p>
                  </a:txBody>
                  <a:tcPr marL="17817" marR="1781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NABARANGAPUR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32490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4341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38811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6556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KORAPUT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21471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4779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29376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5183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NAYAGARH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DEOGARH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6748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8166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BALESHWAR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35092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6640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6235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48298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8942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KANDHAMAL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14248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19319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PURI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31817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6035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KHORDHA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13329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2524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19527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MAYURBHANJ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67170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7270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11876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17880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JHARSUGUDA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8751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10441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SUNDARGARH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43191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11305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9511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56203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13610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BOLANGIR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48651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11474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57388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13991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CUTTACK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28959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6844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38981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9692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GANJAM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25502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4810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7321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35957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9497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SAMBALPUR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22274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9598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25571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10908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42.7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6602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736257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105413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130041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121768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21745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34709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971711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178222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22532" y="155386"/>
            <a:ext cx="3633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Progress during FY 2017-18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l="13517" t="6250" r="33125"/>
          <a:stretch>
            <a:fillRect/>
          </a:stretch>
        </p:blipFill>
        <p:spPr bwMode="auto">
          <a:xfrm rot="10800000"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39742" y="155386"/>
            <a:ext cx="4399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Completion against 6 Lakh Target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09641"/>
              </p:ext>
            </p:extLst>
          </p:nvPr>
        </p:nvGraphicFramePr>
        <p:xfrm>
          <a:off x="533400" y="838200"/>
          <a:ext cx="8229599" cy="541019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10455"/>
                <a:gridCol w="1991405"/>
                <a:gridCol w="879924"/>
                <a:gridCol w="1296729"/>
                <a:gridCol w="930867"/>
                <a:gridCol w="736357"/>
                <a:gridCol w="1583862"/>
              </a:tblGrid>
              <a:tr h="2847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Sl. No.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District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Target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Completed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Daily Average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Required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Current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% (w.r.t required)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1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2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3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4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5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6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7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BHADRAK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26382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4365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141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SONEPUR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13575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2554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71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KENDUJHAR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43457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8141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226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BARGARH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30939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5946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160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MALKANGIRI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10555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2161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KENDRAPARA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21512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4332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BOUDH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11982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2491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61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NUAPADA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14862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3083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76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KALAHANDI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24724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5198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JAGATSINGHAPUR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9166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2005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46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DHENKANAL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18435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4467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90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KHORDHA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15567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3816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75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RAYAGADA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11497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2986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ANGUL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17773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4494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85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NAYAGARH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13647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3563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65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47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Odisha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178222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7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l="13517" t="6250" r="33125"/>
          <a:stretch>
            <a:fillRect/>
          </a:stretch>
        </p:blipFill>
        <p:spPr bwMode="auto">
          <a:xfrm rot="10800000"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39742" y="155386"/>
            <a:ext cx="4399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Completion against 6 Lakh Target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370659"/>
              </p:ext>
            </p:extLst>
          </p:nvPr>
        </p:nvGraphicFramePr>
        <p:xfrm>
          <a:off x="533400" y="838200"/>
          <a:ext cx="8229599" cy="541019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10455"/>
                <a:gridCol w="1991405"/>
                <a:gridCol w="879924"/>
                <a:gridCol w="1296729"/>
                <a:gridCol w="930867"/>
                <a:gridCol w="872420"/>
                <a:gridCol w="1447799"/>
              </a:tblGrid>
              <a:tr h="2847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Sl. No.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District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Target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Completed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Daily Average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Required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Current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% (w.r.t required)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1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2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3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4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5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6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7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JAJPUR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DEOGARH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KORAPUT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BALESHWAR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GAJAPATI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NABARANGAPUR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KANDHAMAL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CUTTACK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MAYURBHANJ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BOLANGIR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JHARSUGUDA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GANJAM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SUNDARGARH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</a:tr>
              <a:tr h="2847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SAMBALPUR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7620" marR="7620" marT="7620" marB="0" anchor="b"/>
                </a:tc>
              </a:tr>
              <a:tr h="2847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Odisha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178222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l="13517" t="6250" r="33125"/>
          <a:stretch>
            <a:fillRect/>
          </a:stretch>
        </p:blipFill>
        <p:spPr bwMode="auto">
          <a:xfrm rot="10800000">
            <a:off x="-52569" y="-2"/>
            <a:ext cx="9172937" cy="6858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83837" y="155386"/>
            <a:ext cx="191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Critical Issues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838200"/>
            <a:ext cx="8153400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Hon’ble Chief Minister has set a target of completion of 6 lakh houses during the FY 2017-18.  To achieve this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benchmark, the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per day house completion, which is 853 needs to be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speedily ramped up.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on date, 7.93 lakh houses are incomplete out of which 3.37 lakh belong to the FY 2016-17. Completion of these houses, which are low hanging fruits, should be focused.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FY 2017-18, 3.54 lakh houses are allotted to Districts        (PMAY(G) – 3.40 Lakh , BPGY- 0.12 Lakh ,  NSPGY- 0.02 Lakh). All the eligible beneficiaries need to be issued with Work Order and released with 1</a:t>
            </a:r>
            <a:r>
              <a:rPr lang="en-I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instalment immediately. Selection of beneficiaries will be village wise instead of GP-wise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beneficiaries should be paid labour component (wages of 90/95 days) out of MGNREGS and mapped with Mason Training which will boost pace of completion.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5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powerpointstemplate.com/wp-content/uploads/2016/10/ppt-Perfect-Business-Plan-Powerpoint-Templates.jpg"/>
          <p:cNvPicPr>
            <a:picLocks noChangeAspect="1" noChangeArrowheads="1"/>
          </p:cNvPicPr>
          <p:nvPr/>
        </p:nvPicPr>
        <p:blipFill>
          <a:blip r:embed="rId2" cstate="print"/>
          <a:srcRect l="13517" t="6250" r="33125"/>
          <a:stretch>
            <a:fillRect/>
          </a:stretch>
        </p:blipFill>
        <p:spPr bwMode="auto">
          <a:xfrm rot="10800000"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83837" y="155386"/>
            <a:ext cx="191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Critical Issues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838200"/>
            <a:ext cx="8077200" cy="52937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N" dirty="0"/>
              <a:t>  </a:t>
            </a:r>
            <a:endParaRPr lang="en-US" sz="2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new beneficiaries should be issued with Work Order for IHHL along with housing Work Order.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Exemplary punishment for any occurrence of unethical practises should be awarded.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should be strengthened leveraging technology.  RH Portal and Mobile App developed by State should be utilized as tools for better monitoring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site should be provided to those eligible beneficiaries, who do not have recorded land so that landless can be covered under the scheme.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994</Words>
  <Application>Microsoft Office PowerPoint</Application>
  <PresentationFormat>On-screen Show (4:3)</PresentationFormat>
  <Paragraphs>730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55497GAO</dc:creator>
  <cp:lastModifiedBy>55497gao</cp:lastModifiedBy>
  <cp:revision>93</cp:revision>
  <cp:lastPrinted>2017-10-27T06:19:14Z</cp:lastPrinted>
  <dcterms:created xsi:type="dcterms:W3CDTF">2017-09-20T09:45:19Z</dcterms:created>
  <dcterms:modified xsi:type="dcterms:W3CDTF">2017-10-27T12:46:24Z</dcterms:modified>
</cp:coreProperties>
</file>