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3" r:id="rId3"/>
    <p:sldId id="257" r:id="rId4"/>
    <p:sldId id="258" r:id="rId5"/>
    <p:sldId id="259" r:id="rId6"/>
    <p:sldId id="265" r:id="rId7"/>
    <p:sldId id="266" r:id="rId8"/>
    <p:sldId id="260" r:id="rId9"/>
    <p:sldId id="262" r:id="rId10"/>
    <p:sldId id="261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674"/>
  </p:normalViewPr>
  <p:slideViewPr>
    <p:cSldViewPr>
      <p:cViewPr>
        <p:scale>
          <a:sx n="94" d="100"/>
          <a:sy n="94" d="100"/>
        </p:scale>
        <p:origin x="-612" y="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38600-7334-415A-96AB-99D9435D77D2}" type="datetimeFigureOut">
              <a:rPr lang="en-US" smtClean="0"/>
              <a:pPr/>
              <a:t>10/28/2017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F73D7-E724-4CC6-A7F1-59F1486BDA89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08633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D9AA6-A9A2-4074-82FD-D19522B6BA9A}" type="datetimeFigureOut">
              <a:rPr lang="en-US" smtClean="0"/>
              <a:pPr/>
              <a:t>10/28/2017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EFE1B-45F8-447A-B4DA-612A087A415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3619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0BE4-4A86-471F-A3FD-73830BBFAD8B}" type="datetime1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4CD9A-B072-40E1-8B1F-66584807E9B7}" type="datetime1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500B-AEA6-4D5C-9332-1CE8F8978343}" type="datetime1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0501-8D1C-47A0-9FDF-710C240F728D}" type="datetime1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EC50-E890-40CC-A42B-F46643672E8B}" type="datetime1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53E1-6472-4B5D-89E2-FE2F53DC9121}" type="datetime1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61592-A7AA-4E19-A5A6-0BC7CC48CE4E}" type="datetime1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D653-CE68-4E05-8C66-DE897ECAABAD}" type="datetime1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14507-B532-4C8B-9BD6-9A2FBD138973}" type="datetime1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FD1A-3555-4FFC-B32F-3F43EA14B4F0}" type="datetime1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BF064-4C2A-4FA3-9893-84F3C82CEAC5}" type="datetime1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00C6161-7ED5-4C26-9243-40C7BC8C1F27}" type="datetime1">
              <a:rPr lang="en-US" smtClean="0"/>
              <a:pPr/>
              <a:t>10/28/2017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Ranking%20Niramaya%20Exp.xlsx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0">
              <a:schemeClr val="accent5">
                <a:lumMod val="97000"/>
                <a:lumOff val="3000"/>
              </a:schemeClr>
            </a:gs>
            <a:gs pos="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34230"/>
            <a:ext cx="2362200" cy="2196846"/>
          </a:xfrm>
          <a:prstGeom prst="rect">
            <a:avLst/>
          </a:prstGeom>
          <a:effectLst>
            <a:innerShdw blurRad="63500" dist="101600" dir="13500000">
              <a:prstClr val="black">
                <a:alpha val="50000"/>
              </a:prstClr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36738"/>
            <a:ext cx="1857502" cy="174446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-990600" y="762000"/>
            <a:ext cx="113133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IN" sz="5400" b="1" i="1" u="sng" spc="150" dirty="0">
                <a:ln w="1143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NIRAMAYA</a:t>
            </a:r>
          </a:p>
          <a:p>
            <a:pPr lvl="0" algn="ctr">
              <a:spcBef>
                <a:spcPct val="0"/>
              </a:spcBef>
              <a:defRPr/>
            </a:pPr>
            <a:endParaRPr lang="en-IN" b="1" u="sng" spc="150" dirty="0">
              <a:ln w="11430">
                <a:solidFill>
                  <a:schemeClr val="tx1"/>
                </a:solidFill>
              </a:ln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en-IN" sz="1200" b="1" spc="150" dirty="0" smtClean="0">
              <a:ln w="11430">
                <a:solidFill>
                  <a:schemeClr val="tx1"/>
                </a:solidFill>
              </a:ln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en-IN" sz="1200" b="1" spc="150" dirty="0">
              <a:ln w="11430">
                <a:solidFill>
                  <a:schemeClr val="tx1"/>
                </a:solidFill>
              </a:ln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en-IN" sz="1200" b="1" spc="150" dirty="0">
              <a:ln w="11430">
                <a:solidFill>
                  <a:schemeClr val="tx1"/>
                </a:solidFill>
              </a:ln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en-IN" sz="1200" b="1" spc="150" dirty="0" smtClean="0">
              <a:ln w="11430">
                <a:solidFill>
                  <a:schemeClr val="tx1"/>
                </a:solidFill>
              </a:ln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en-IN" b="1" spc="150" dirty="0" smtClean="0">
              <a:ln w="11430">
                <a:solidFill>
                  <a:schemeClr val="tx1"/>
                </a:solidFill>
              </a:ln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en-IN" b="1" spc="150" dirty="0">
              <a:ln w="11430">
                <a:solidFill>
                  <a:schemeClr val="tx1"/>
                </a:solidFill>
              </a:ln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en-IN" b="1" spc="150" dirty="0" smtClean="0">
              <a:ln w="11430">
                <a:solidFill>
                  <a:schemeClr val="tx1"/>
                </a:solidFill>
              </a:ln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IN" sz="2400" b="1" spc="150" dirty="0" smtClean="0">
                <a:ln w="1143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FREE </a:t>
            </a:r>
            <a:r>
              <a:rPr lang="en-IN" sz="2400" b="1" spc="150" dirty="0">
                <a:ln w="1143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DRUGS &amp; MEDICAL CONSUMABLES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IN" sz="2400" b="1" spc="150" dirty="0" smtClean="0">
                <a:ln w="1143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SCHEME </a:t>
            </a:r>
            <a:r>
              <a:rPr lang="en-IN" sz="2400" b="1" spc="150" dirty="0">
                <a:ln w="1143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OF GOVT OF ODISHA</a:t>
            </a:r>
          </a:p>
          <a:p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1" y="56388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Collectors’ Conference</a:t>
            </a:r>
          </a:p>
          <a:p>
            <a:pPr algn="ctr"/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28.10.2017</a:t>
            </a:r>
            <a:endParaRPr lang="en-US" sz="2000" b="1" dirty="0">
              <a:solidFill>
                <a:schemeClr val="accent4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0">
              <a:schemeClr val="accent5">
                <a:lumMod val="97000"/>
                <a:lumOff val="3000"/>
              </a:schemeClr>
            </a:gs>
            <a:gs pos="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IN" sz="3200" b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(e) </a:t>
            </a:r>
            <a:r>
              <a:rPr lang="en-IN" sz="3200" b="1" u="sng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MONITORING AT DISTRICT LEVEL</a:t>
            </a:r>
            <a:endParaRPr lang="en-IN" sz="3200" b="1" dirty="0">
              <a:solidFill>
                <a:schemeClr val="accent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678363"/>
          </a:xfrm>
        </p:spPr>
        <p:txBody>
          <a:bodyPr>
            <a:normAutofit fontScale="77500" lnSpcReduction="20000"/>
          </a:bodyPr>
          <a:lstStyle/>
          <a:p>
            <a:pPr marL="571500" indent="-571500" algn="just">
              <a:buFont typeface="+mj-lt"/>
              <a:buAutoNum type="romanLcPeriod"/>
            </a:pPr>
            <a:r>
              <a:rPr lang="en-IN" sz="2400" b="1" dirty="0" smtClean="0">
                <a:latin typeface="Times New Roman" charset="0"/>
                <a:ea typeface="Times New Roman" charset="0"/>
                <a:cs typeface="Times New Roman" charset="0"/>
              </a:rPr>
              <a:t>Stock monitoring </a:t>
            </a:r>
            <a:r>
              <a:rPr lang="en-IN" sz="2400" dirty="0" smtClean="0">
                <a:latin typeface="Times New Roman" charset="0"/>
                <a:ea typeface="Times New Roman" charset="0"/>
                <a:cs typeface="Times New Roman" charset="0"/>
              </a:rPr>
              <a:t>through </a:t>
            </a:r>
            <a:r>
              <a:rPr lang="en-IN" sz="2400" b="1" dirty="0" smtClean="0">
                <a:latin typeface="Times New Roman" charset="0"/>
                <a:ea typeface="Times New Roman" charset="0"/>
                <a:cs typeface="Times New Roman" charset="0"/>
              </a:rPr>
              <a:t>e-Niramaya software</a:t>
            </a:r>
            <a:r>
              <a:rPr lang="en-IN" sz="24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IN" sz="2400" b="1" dirty="0" smtClean="0">
                <a:latin typeface="Times New Roman" charset="0"/>
                <a:ea typeface="Times New Roman" charset="0"/>
                <a:cs typeface="Times New Roman" charset="0"/>
              </a:rPr>
              <a:t>Regular entry of local procurements &amp; transactions </a:t>
            </a:r>
            <a:r>
              <a:rPr lang="en-IN" sz="2400" dirty="0" smtClean="0">
                <a:latin typeface="Times New Roman" charset="0"/>
                <a:ea typeface="Times New Roman" charset="0"/>
                <a:cs typeface="Times New Roman" charset="0"/>
              </a:rPr>
              <a:t>in  software to be ensured.</a:t>
            </a:r>
          </a:p>
          <a:p>
            <a:pPr marL="571500" indent="-571500" algn="just">
              <a:buFont typeface="+mj-lt"/>
              <a:buAutoNum type="romanLcPeriod"/>
            </a:pPr>
            <a:endParaRPr lang="en-IN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+mj-lt"/>
              <a:buAutoNum type="romanLcPeriod"/>
            </a:pPr>
            <a:r>
              <a:rPr lang="en-IN" sz="2400" dirty="0" smtClean="0">
                <a:latin typeface="Times New Roman" charset="0"/>
                <a:ea typeface="Times New Roman" charset="0"/>
                <a:cs typeface="Times New Roman" charset="0"/>
              </a:rPr>
              <a:t>Prompt action on findings of </a:t>
            </a:r>
            <a:r>
              <a:rPr lang="en-IN" sz="2400" b="1" dirty="0" smtClean="0">
                <a:latin typeface="Times New Roman" charset="0"/>
                <a:ea typeface="Times New Roman" charset="0"/>
                <a:cs typeface="Times New Roman" charset="0"/>
              </a:rPr>
              <a:t>State Level Squads</a:t>
            </a:r>
            <a:r>
              <a:rPr lang="en-IN" sz="24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571500" indent="-571500" algn="just">
              <a:buFont typeface="+mj-lt"/>
              <a:buAutoNum type="romanLcPeriod"/>
            </a:pPr>
            <a:endParaRPr lang="en-IN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+mj-lt"/>
              <a:buAutoNum type="romanLcPeriod"/>
            </a:pPr>
            <a:r>
              <a:rPr lang="en-IN" sz="2400" dirty="0" smtClean="0">
                <a:latin typeface="Times New Roman" charset="0"/>
                <a:ea typeface="Times New Roman" charset="0"/>
                <a:cs typeface="Times New Roman" charset="0"/>
              </a:rPr>
              <a:t>Regular &amp; surprise visits by </a:t>
            </a:r>
            <a:r>
              <a:rPr lang="en-IN" sz="2400" b="1" dirty="0" smtClean="0">
                <a:latin typeface="Times New Roman" charset="0"/>
                <a:ea typeface="Times New Roman" charset="0"/>
                <a:cs typeface="Times New Roman" charset="0"/>
              </a:rPr>
              <a:t>District Level Squads</a:t>
            </a:r>
          </a:p>
          <a:p>
            <a:pPr marL="571500" indent="-571500" algn="just">
              <a:buFont typeface="+mj-lt"/>
              <a:buAutoNum type="romanLcPeriod"/>
            </a:pPr>
            <a:endParaRPr lang="en-IN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+mj-lt"/>
              <a:buAutoNum type="romanLcPeriod"/>
            </a:pPr>
            <a:r>
              <a:rPr lang="en-IN" sz="2400" dirty="0" smtClean="0">
                <a:latin typeface="Times New Roman" charset="0"/>
                <a:ea typeface="Times New Roman" charset="0"/>
                <a:cs typeface="Times New Roman" charset="0"/>
              </a:rPr>
              <a:t>Collectors to monitor </a:t>
            </a:r>
            <a:r>
              <a:rPr lang="en-IN" sz="2400" b="1" dirty="0" smtClean="0">
                <a:latin typeface="Times New Roman" charset="0"/>
                <a:ea typeface="Times New Roman" charset="0"/>
                <a:cs typeface="Times New Roman" charset="0"/>
              </a:rPr>
              <a:t>Local procurement</a:t>
            </a:r>
            <a:r>
              <a:rPr lang="en-IN" sz="24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IN" sz="2400" b="1" dirty="0" smtClean="0">
                <a:latin typeface="Times New Roman" charset="0"/>
                <a:ea typeface="Times New Roman" charset="0"/>
                <a:cs typeface="Times New Roman" charset="0"/>
              </a:rPr>
              <a:t>Branding, Visibility </a:t>
            </a:r>
            <a:r>
              <a:rPr lang="en-IN" sz="2400" dirty="0" smtClean="0">
                <a:latin typeface="Times New Roman" charset="0"/>
                <a:ea typeface="Times New Roman" charset="0"/>
                <a:cs typeface="Times New Roman" charset="0"/>
              </a:rPr>
              <a:t>&amp; prompt </a:t>
            </a:r>
            <a:r>
              <a:rPr lang="en-IN" sz="2400" b="1" dirty="0" smtClean="0">
                <a:latin typeface="Times New Roman" charset="0"/>
                <a:ea typeface="Times New Roman" charset="0"/>
                <a:cs typeface="Times New Roman" charset="0"/>
              </a:rPr>
              <a:t>Grievance Redressal system</a:t>
            </a:r>
          </a:p>
          <a:p>
            <a:pPr lvl="1"/>
            <a:r>
              <a:rPr lang="en-IN" sz="1900" b="1" dirty="0">
                <a:latin typeface="Times New Roman" charset="0"/>
                <a:ea typeface="Times New Roman" charset="0"/>
                <a:cs typeface="Times New Roman" charset="0"/>
              </a:rPr>
              <a:t>Utilisation of 2o% budget </a:t>
            </a:r>
            <a:r>
              <a:rPr lang="en-IN" sz="1900" dirty="0" smtClean="0">
                <a:latin typeface="Times New Roman" charset="0"/>
                <a:ea typeface="Times New Roman" charset="0"/>
                <a:cs typeface="Times New Roman" charset="0"/>
              </a:rPr>
              <a:t>allotted to CDMOs/Other Health </a:t>
            </a:r>
            <a:r>
              <a:rPr lang="en-IN" sz="1900" dirty="0" smtClean="0">
                <a:latin typeface="Times New Roman" charset="0"/>
                <a:ea typeface="Times New Roman" charset="0"/>
                <a:cs typeface="Times New Roman" charset="0"/>
              </a:rPr>
              <a:t>Facilities </a:t>
            </a:r>
            <a:r>
              <a:rPr lang="en-IN" sz="1900" b="1" dirty="0" smtClean="0">
                <a:latin typeface="Times New Roman" charset="0"/>
                <a:ea typeface="Times New Roman" charset="0"/>
                <a:cs typeface="Times New Roman" charset="0"/>
                <a:hlinkClick r:id="rId2" action="ppaction://hlinkfile"/>
              </a:rPr>
              <a:t>(District wise details) </a:t>
            </a:r>
            <a:endParaRPr lang="en-IN" sz="19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IN" sz="1900" dirty="0" smtClean="0">
                <a:latin typeface="Times New Roman" charset="0"/>
                <a:ea typeface="Times New Roman" charset="0"/>
                <a:cs typeface="Times New Roman" charset="0"/>
              </a:rPr>
              <a:t>DDC </a:t>
            </a:r>
            <a:r>
              <a:rPr lang="en-IN" sz="1900" dirty="0">
                <a:latin typeface="Times New Roman" charset="0"/>
                <a:ea typeface="Times New Roman" charset="0"/>
                <a:cs typeface="Times New Roman" charset="0"/>
              </a:rPr>
              <a:t>Counter (</a:t>
            </a:r>
            <a:r>
              <a:rPr lang="en-IN" sz="1900" b="1" dirty="0">
                <a:latin typeface="Times New Roman" charset="0"/>
                <a:ea typeface="Times New Roman" charset="0"/>
                <a:cs typeface="Times New Roman" charset="0"/>
              </a:rPr>
              <a:t>Niramaya Counter</a:t>
            </a:r>
            <a:r>
              <a:rPr lang="en-IN" sz="1900" dirty="0">
                <a:latin typeface="Times New Roman" charset="0"/>
                <a:ea typeface="Times New Roman" charset="0"/>
                <a:cs typeface="Times New Roman" charset="0"/>
              </a:rPr>
              <a:t>) at a conspicuous &amp; </a:t>
            </a:r>
            <a:r>
              <a:rPr lang="en-IN" sz="1900" b="1" dirty="0">
                <a:latin typeface="Times New Roman" charset="0"/>
                <a:ea typeface="Times New Roman" charset="0"/>
                <a:cs typeface="Times New Roman" charset="0"/>
              </a:rPr>
              <a:t>easily accessible </a:t>
            </a:r>
            <a:r>
              <a:rPr lang="en-IN" sz="1900" dirty="0">
                <a:latin typeface="Times New Roman" charset="0"/>
                <a:ea typeface="Times New Roman" charset="0"/>
                <a:cs typeface="Times New Roman" charset="0"/>
              </a:rPr>
              <a:t>place in the facility. </a:t>
            </a:r>
            <a:endParaRPr lang="en-GB" sz="13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IN" sz="2100" b="1" dirty="0" err="1" smtClean="0">
                <a:latin typeface="Times New Roman" charset="0"/>
                <a:ea typeface="Times New Roman" charset="0"/>
                <a:cs typeface="Times New Roman" charset="0"/>
              </a:rPr>
              <a:t>Signages</a:t>
            </a:r>
            <a:r>
              <a:rPr lang="en-IN" sz="21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IN" sz="2100" dirty="0">
                <a:latin typeface="Times New Roman" charset="0"/>
                <a:ea typeface="Times New Roman" charset="0"/>
                <a:cs typeface="Times New Roman" charset="0"/>
              </a:rPr>
              <a:t>in the health facility with </a:t>
            </a:r>
            <a:r>
              <a:rPr lang="en-IN" sz="2100" b="1" dirty="0">
                <a:latin typeface="Times New Roman" charset="0"/>
                <a:ea typeface="Times New Roman" charset="0"/>
                <a:cs typeface="Times New Roman" charset="0"/>
              </a:rPr>
              <a:t>directions leading to Niramaya </a:t>
            </a:r>
            <a:r>
              <a:rPr lang="en-IN" sz="2100" b="1" dirty="0" smtClean="0">
                <a:latin typeface="Times New Roman" charset="0"/>
                <a:ea typeface="Times New Roman" charset="0"/>
                <a:cs typeface="Times New Roman" charset="0"/>
              </a:rPr>
              <a:t>Counter</a:t>
            </a:r>
            <a:r>
              <a:rPr lang="en-IN" sz="21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GB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IN" sz="2100" b="1" dirty="0" smtClean="0">
                <a:latin typeface="Times New Roman" charset="0"/>
                <a:ea typeface="Times New Roman" charset="0"/>
                <a:cs typeface="Times New Roman" charset="0"/>
              </a:rPr>
              <a:t>Branded Information </a:t>
            </a:r>
            <a:r>
              <a:rPr lang="en-IN" sz="2100" b="1" dirty="0">
                <a:latin typeface="Times New Roman" charset="0"/>
                <a:ea typeface="Times New Roman" charset="0"/>
                <a:cs typeface="Times New Roman" charset="0"/>
              </a:rPr>
              <a:t>board at the Niramaya Counter </a:t>
            </a:r>
            <a:r>
              <a:rPr lang="en-IN" sz="2100" dirty="0">
                <a:latin typeface="Times New Roman" charset="0"/>
                <a:ea typeface="Times New Roman" charset="0"/>
                <a:cs typeface="Times New Roman" charset="0"/>
              </a:rPr>
              <a:t>with scope of Niramaya &amp; opening &amp; closing </a:t>
            </a:r>
            <a:r>
              <a:rPr lang="en-IN" sz="2100" dirty="0" smtClean="0">
                <a:latin typeface="Times New Roman" charset="0"/>
                <a:ea typeface="Times New Roman" charset="0"/>
                <a:cs typeface="Times New Roman" charset="0"/>
              </a:rPr>
              <a:t>hours.</a:t>
            </a:r>
            <a:endParaRPr lang="en-GB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IN" sz="2100" dirty="0" smtClean="0">
                <a:latin typeface="Times New Roman" charset="0"/>
                <a:ea typeface="Times New Roman" charset="0"/>
                <a:cs typeface="Times New Roman" charset="0"/>
              </a:rPr>
              <a:t>Display </a:t>
            </a:r>
            <a:r>
              <a:rPr lang="en-IN" sz="2100" dirty="0">
                <a:latin typeface="Times New Roman" charset="0"/>
                <a:ea typeface="Times New Roman" charset="0"/>
                <a:cs typeface="Times New Roman" charset="0"/>
              </a:rPr>
              <a:t>board to mention </a:t>
            </a:r>
            <a:r>
              <a:rPr lang="en-IN" sz="2100" b="1" dirty="0">
                <a:latin typeface="Times New Roman" charset="0"/>
                <a:ea typeface="Times New Roman" charset="0"/>
                <a:cs typeface="Times New Roman" charset="0"/>
              </a:rPr>
              <a:t>contact details of the Officer handling Niramaya</a:t>
            </a:r>
            <a:r>
              <a:rPr lang="en-IN" sz="2100" dirty="0">
                <a:latin typeface="Times New Roman" charset="0"/>
                <a:ea typeface="Times New Roman" charset="0"/>
                <a:cs typeface="Times New Roman" charset="0"/>
              </a:rPr>
              <a:t> in the </a:t>
            </a:r>
            <a:r>
              <a:rPr lang="en-IN" sz="2100" dirty="0" smtClean="0">
                <a:latin typeface="Times New Roman" charset="0"/>
                <a:ea typeface="Times New Roman" charset="0"/>
                <a:cs typeface="Times New Roman" charset="0"/>
              </a:rPr>
              <a:t>facility.</a:t>
            </a:r>
            <a:endParaRPr lang="en-GB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IN" sz="1900" dirty="0" smtClean="0">
                <a:latin typeface="Times New Roman" charset="0"/>
                <a:ea typeface="Times New Roman" charset="0"/>
                <a:cs typeface="Times New Roman" charset="0"/>
              </a:rPr>
              <a:t>WhatsApp group for immediate redressal of gaps</a:t>
            </a:r>
            <a:endParaRPr lang="en-IN" sz="19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0">
              <a:schemeClr val="accent5">
                <a:lumMod val="97000"/>
                <a:lumOff val="3000"/>
              </a:schemeClr>
            </a:gs>
            <a:gs pos="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8305800" cy="4768850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IN" sz="5400" b="1" i="1" dirty="0"/>
              <a:t/>
            </a:r>
            <a:br>
              <a:rPr lang="en-IN" sz="5400" b="1" i="1" dirty="0"/>
            </a:br>
            <a:r>
              <a:rPr lang="en-IN" sz="5400" b="1" i="1" dirty="0" smtClean="0"/>
              <a:t/>
            </a:r>
            <a:br>
              <a:rPr lang="en-IN" sz="5400" b="1" i="1" dirty="0" smtClean="0"/>
            </a:br>
            <a:r>
              <a:rPr lang="en-IN" sz="5400" b="1" i="1" dirty="0"/>
              <a:t/>
            </a:r>
            <a:br>
              <a:rPr lang="en-IN" sz="5400" b="1" i="1" dirty="0"/>
            </a:br>
            <a:r>
              <a:rPr lang="en-IN" sz="2700" b="1" i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Let us ensure no patient goes without medicines </a:t>
            </a:r>
            <a:br>
              <a:rPr lang="en-IN" sz="2700" b="1" i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IN" sz="2700" b="1" i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provided free of cost in Government Health Facilities </a:t>
            </a:r>
            <a:br>
              <a:rPr lang="en-IN" sz="2700" b="1" i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IN" sz="2700" b="1" i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under </a:t>
            </a:r>
            <a:br>
              <a:rPr lang="en-IN" sz="2700" b="1" i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IN" sz="3100" b="1" i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NIRAMAYA</a:t>
            </a:r>
            <a:r>
              <a:rPr lang="en-IN" sz="6000" b="1" i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IN" sz="4400" b="1" i="1" dirty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IN" sz="4400" b="1" i="1" dirty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IN" sz="4000" b="1" i="1" dirty="0" smtClean="0"/>
              <a:t/>
            </a:r>
            <a:br>
              <a:rPr lang="en-IN" sz="4000" b="1" i="1" dirty="0" smtClean="0"/>
            </a:br>
            <a:r>
              <a:rPr lang="en-IN" sz="4000" b="1" i="1" dirty="0"/>
              <a:t/>
            </a:r>
            <a:br>
              <a:rPr lang="en-IN" sz="4000" b="1" i="1" dirty="0"/>
            </a:br>
            <a:r>
              <a:rPr lang="en-IN" sz="4000" b="1" i="1" dirty="0" smtClean="0"/>
              <a:t/>
            </a:r>
            <a:br>
              <a:rPr lang="en-IN" sz="4000" b="1" i="1" dirty="0" smtClean="0"/>
            </a:br>
            <a:r>
              <a:rPr lang="en-IN" sz="4000" b="1" i="1" dirty="0" smtClean="0"/>
              <a:t> </a:t>
            </a:r>
            <a:r>
              <a:rPr lang="en-IN" sz="4000" b="1" dirty="0" smtClean="0">
                <a:solidFill>
                  <a:schemeClr val="accent1"/>
                </a:solidFill>
                <a:latin typeface="Engravers MT" charset="0"/>
                <a:ea typeface="Engravers MT" charset="0"/>
                <a:cs typeface="Engravers MT" charset="0"/>
              </a:rPr>
              <a:t>THANK YOU</a:t>
            </a:r>
            <a:r>
              <a:rPr lang="mr-IN" sz="4000" b="1" dirty="0" smtClean="0">
                <a:solidFill>
                  <a:schemeClr val="accent1"/>
                </a:solidFill>
              </a:rPr>
              <a:t>…</a:t>
            </a:r>
            <a:r>
              <a:rPr lang="en-US" sz="4000" b="1" dirty="0" smtClean="0">
                <a:solidFill>
                  <a:schemeClr val="accent1"/>
                </a:solidFill>
              </a:rPr>
              <a:t>.</a:t>
            </a:r>
            <a:endParaRPr lang="en-IN" sz="40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0">
              <a:schemeClr val="accent5">
                <a:lumMod val="97000"/>
                <a:lumOff val="3000"/>
              </a:schemeClr>
            </a:gs>
            <a:gs pos="7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1600" y="-381000"/>
            <a:ext cx="7543800" cy="1470025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800" b="1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791200"/>
          </a:xfrm>
        </p:spPr>
        <p:txBody>
          <a:bodyPr>
            <a:normAutofit lnSpcReduction="10000"/>
          </a:bodyPr>
          <a:lstStyle/>
          <a:p>
            <a:pPr algn="just"/>
            <a:r>
              <a:rPr lang="en-IN" sz="2400" b="1" u="sng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OBJECTIVE</a:t>
            </a:r>
            <a:r>
              <a:rPr lang="en-IN" sz="2400" b="1" u="sng" dirty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IN" sz="2400" b="1" u="sng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OF NIRAMAYA</a:t>
            </a:r>
            <a:endParaRPr lang="en-IN" sz="2400" dirty="0" smtClean="0">
              <a:solidFill>
                <a:schemeClr val="accent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IN" sz="23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Reduce substantial out of pocket expenditure of citizens on medical treatment by providing </a:t>
            </a:r>
            <a:r>
              <a:rPr lang="en-IN" sz="23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drugs free of cost under the Essential Drug</a:t>
            </a:r>
            <a:r>
              <a:rPr lang="en-IN" sz="23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IN" sz="23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List</a:t>
            </a:r>
            <a:r>
              <a:rPr lang="en-IN" sz="23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and other specialised drugs &amp; essential medical consumables</a:t>
            </a:r>
            <a:r>
              <a:rPr lang="en-IN" sz="23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in Govt. health facilities </a:t>
            </a:r>
            <a:r>
              <a:rPr lang="en-IN" sz="23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up to PHC level.</a:t>
            </a:r>
          </a:p>
          <a:p>
            <a:pPr algn="just">
              <a:buNone/>
            </a:pPr>
            <a:endParaRPr lang="en-IN" sz="24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IN" sz="2400" b="1" u="sng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UNDERSTANDING ESSENTIAL DRUGS LIST (EDL) </a:t>
            </a:r>
          </a:p>
          <a:p>
            <a:pPr algn="just">
              <a:buFont typeface="Wingdings" pitchFamily="2" charset="2"/>
              <a:buChar char="ü"/>
            </a:pPr>
            <a:r>
              <a:rPr lang="en-IN" sz="2000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IN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 per WHO guidelines, those drugs which satisfy needs of majority of population in treating majority of illness/diseases commonly encountered in health facilities.</a:t>
            </a:r>
          </a:p>
          <a:p>
            <a:pPr algn="just">
              <a:buFont typeface="Wingdings" pitchFamily="2" charset="2"/>
              <a:buChar char="ü"/>
            </a:pPr>
            <a:endParaRPr lang="en-IN" sz="20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IN" sz="20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Presently</a:t>
            </a:r>
            <a:r>
              <a:rPr lang="en-IN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IN" sz="20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573</a:t>
            </a:r>
            <a:r>
              <a:rPr lang="en-IN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number of drugs have been included by the State under EDL.</a:t>
            </a:r>
          </a:p>
          <a:p>
            <a:pPr algn="just">
              <a:buFont typeface="Wingdings" pitchFamily="2" charset="2"/>
              <a:buChar char="ü"/>
            </a:pPr>
            <a:endParaRPr lang="en-IN" sz="20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IN" sz="2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What the </a:t>
            </a:r>
            <a:r>
              <a:rPr lang="en-IN" sz="20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EDL does not contain</a:t>
            </a:r>
            <a:r>
              <a:rPr lang="en-IN" sz="2000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  <a:r>
              <a:rPr lang="en-IN" sz="20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 </a:t>
            </a:r>
          </a:p>
          <a:p>
            <a:pPr lvl="1" algn="just">
              <a:buFont typeface="Wingdings" pitchFamily="2" charset="2"/>
              <a:buChar char="ü"/>
            </a:pPr>
            <a:r>
              <a:rPr lang="en-IN" sz="1800" b="1" dirty="0" smtClean="0"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M</a:t>
            </a:r>
            <a:r>
              <a:rPr lang="en-IN" sz="18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any commonly prescribed combination drugs, cough syrups, vitamin supplements etc. </a:t>
            </a:r>
            <a:r>
              <a:rPr lang="en-IN" sz="18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 pitchFamily="2" charset="2"/>
              </a:rPr>
              <a:t>which are not considered essential.</a:t>
            </a:r>
            <a:endParaRPr lang="en-IN" sz="18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0">
              <a:schemeClr val="accent5">
                <a:lumMod val="97000"/>
                <a:lumOff val="3000"/>
              </a:schemeClr>
            </a:gs>
            <a:gs pos="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gradFill>
            <a:gsLst>
              <a:gs pos="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IN" sz="2800" b="1" dirty="0" smtClean="0">
                <a:ln w="50800"/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How availability of Essential and </a:t>
            </a:r>
            <a:br>
              <a:rPr lang="en-IN" sz="2800" b="1" dirty="0" smtClean="0">
                <a:ln w="50800"/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IN" sz="2800" b="1" dirty="0" smtClean="0">
                <a:ln w="50800"/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other Drugs is ensured?</a:t>
            </a:r>
            <a:endParaRPr lang="en-IN" sz="2800" b="1" dirty="0">
              <a:ln w="50800"/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0437"/>
            <a:ext cx="8229600" cy="589756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IN" sz="2800" b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(a) </a:t>
            </a:r>
            <a:r>
              <a:rPr lang="en-IN" sz="2800" b="1" u="sng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PROCUREMENT</a:t>
            </a:r>
          </a:p>
          <a:p>
            <a:pPr marL="571500" indent="-571500">
              <a:spcBef>
                <a:spcPts val="0"/>
              </a:spcBef>
              <a:buFont typeface="+mj-lt"/>
              <a:buAutoNum type="romanLcPeriod"/>
            </a:pP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Total  budget for 2017-18:- Rs. 250 Crores.</a:t>
            </a:r>
          </a:p>
          <a:p>
            <a:pPr marL="571500" indent="-571500">
              <a:spcBef>
                <a:spcPts val="0"/>
              </a:spcBef>
              <a:buFont typeface="+mj-lt"/>
              <a:buAutoNum type="romanLcPeriod"/>
            </a:pPr>
            <a:endParaRPr lang="en-IN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>
              <a:spcBef>
                <a:spcPts val="0"/>
              </a:spcBef>
              <a:buFont typeface="+mj-lt"/>
              <a:buAutoNum type="romanLcPeriod"/>
            </a:pPr>
            <a:r>
              <a:rPr lang="en-IN" sz="2000" b="1" dirty="0" smtClean="0">
                <a:latin typeface="Times New Roman" charset="0"/>
                <a:ea typeface="Times New Roman" charset="0"/>
                <a:cs typeface="Times New Roman" charset="0"/>
              </a:rPr>
              <a:t>Central Procurement through OSMCL </a:t>
            </a: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IN" sz="2000" b="1" dirty="0" smtClean="0">
                <a:latin typeface="Times New Roman" charset="0"/>
                <a:ea typeface="Times New Roman" charset="0"/>
                <a:cs typeface="Times New Roman" charset="0"/>
              </a:rPr>
              <a:t>80</a:t>
            </a:r>
            <a:r>
              <a:rPr lang="en-IN" sz="1400" b="1" dirty="0" smtClean="0">
                <a:latin typeface="Times New Roman" charset="0"/>
                <a:ea typeface="Times New Roman" charset="0"/>
                <a:cs typeface="Times New Roman" charset="0"/>
              </a:rPr>
              <a:t>%</a:t>
            </a:r>
            <a:r>
              <a:rPr lang="en-IN" sz="2000" b="1" dirty="0" smtClean="0">
                <a:latin typeface="Times New Roman" charset="0"/>
                <a:ea typeface="Times New Roman" charset="0"/>
                <a:cs typeface="Times New Roman" charset="0"/>
              </a:rPr>
              <a:t> of total drugs procurement budget </a:t>
            </a: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allotted). Items to be procured by OSMCL (~ 593)</a:t>
            </a:r>
          </a:p>
          <a:p>
            <a:pPr marL="571500" indent="-571500">
              <a:buNone/>
            </a:pPr>
            <a:endParaRPr lang="en-IN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>
              <a:buFont typeface="+mj-lt"/>
              <a:buAutoNum type="romanLcPeriod"/>
            </a:pPr>
            <a:endParaRPr lang="en-IN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7859"/>
              </p:ext>
            </p:extLst>
          </p:nvPr>
        </p:nvGraphicFramePr>
        <p:xfrm>
          <a:off x="1066800" y="3017520"/>
          <a:ext cx="6857999" cy="336803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942975"/>
                <a:gridCol w="3629024"/>
                <a:gridCol w="2286000"/>
              </a:tblGrid>
              <a:tr h="328360">
                <a:tc>
                  <a:txBody>
                    <a:bodyPr/>
                    <a:lstStyle/>
                    <a:p>
                      <a:pPr algn="l"/>
                      <a:r>
                        <a:rPr lang="en-IN" sz="1200" dirty="0" smtClean="0"/>
                        <a:t>SL No.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200" dirty="0" smtClean="0"/>
                        <a:t>Description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200" dirty="0" smtClean="0"/>
                        <a:t>No. of Items</a:t>
                      </a:r>
                      <a:endParaRPr lang="en-IN" sz="1200" dirty="0"/>
                    </a:p>
                  </a:txBody>
                  <a:tcPr/>
                </a:tc>
              </a:tr>
              <a:tr h="337742">
                <a:tc>
                  <a:txBody>
                    <a:bodyPr/>
                    <a:lstStyle/>
                    <a:p>
                      <a:pPr algn="ctr"/>
                      <a:r>
                        <a:rPr lang="en-IN" sz="1600" b="1" dirty="0" smtClean="0"/>
                        <a:t>1</a:t>
                      </a:r>
                      <a:endParaRPr lang="en-IN" sz="16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600" b="1" u="none" strike="noStrike" dirty="0"/>
                        <a:t>EDL drugs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u="none" strike="noStrike" dirty="0"/>
                        <a:t>317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3"/>
                    </a:solidFill>
                  </a:tcPr>
                </a:tc>
              </a:tr>
              <a:tr h="337742"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2</a:t>
                      </a:r>
                      <a:endParaRPr lang="en-IN" sz="14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400" b="1" u="none" strike="noStrike" dirty="0" smtClean="0"/>
                        <a:t>Medical Consumables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u="none" strike="noStrike" dirty="0"/>
                        <a:t>83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3"/>
                    </a:solidFill>
                  </a:tcPr>
                </a:tc>
              </a:tr>
              <a:tr h="337742">
                <a:tc>
                  <a:txBody>
                    <a:bodyPr/>
                    <a:lstStyle/>
                    <a:p>
                      <a:pPr algn="ctr"/>
                      <a:r>
                        <a:rPr lang="en-IN" sz="1600" b="1" dirty="0" smtClean="0"/>
                        <a:t>3</a:t>
                      </a:r>
                      <a:endParaRPr lang="en-IN" sz="16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600" b="1" u="none" strike="noStrike" dirty="0"/>
                        <a:t>Anti-cancer items 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u="none" strike="noStrike" dirty="0"/>
                        <a:t>107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3"/>
                    </a:solidFill>
                  </a:tcPr>
                </a:tc>
              </a:tr>
              <a:tr h="337742"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4</a:t>
                      </a:r>
                      <a:endParaRPr lang="en-IN" sz="1400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400" b="1" u="none" strike="noStrike" dirty="0"/>
                        <a:t>OSACS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u="none" strike="noStrike" dirty="0"/>
                        <a:t>21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4"/>
                    </a:solidFill>
                  </a:tcPr>
                </a:tc>
              </a:tr>
              <a:tr h="337742"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5</a:t>
                      </a:r>
                      <a:endParaRPr lang="en-IN" sz="1400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400" b="1" u="none" strike="noStrike" dirty="0"/>
                        <a:t>Child Health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u="none" strike="noStrike" dirty="0"/>
                        <a:t>6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4"/>
                    </a:solidFill>
                  </a:tcPr>
                </a:tc>
              </a:tr>
              <a:tr h="337742"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6</a:t>
                      </a:r>
                      <a:endParaRPr lang="en-IN" sz="1400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400" b="1" u="none" strike="noStrike" dirty="0"/>
                        <a:t>Nutrition programme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u="none" strike="noStrike" dirty="0"/>
                        <a:t>6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4"/>
                    </a:solidFill>
                  </a:tcPr>
                </a:tc>
              </a:tr>
              <a:tr h="337742"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7</a:t>
                      </a:r>
                      <a:endParaRPr lang="en-IN" sz="1400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400" b="1" u="none" strike="noStrike" dirty="0"/>
                        <a:t>Malaria control programme 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u="none" strike="noStrike" dirty="0"/>
                        <a:t>28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4"/>
                    </a:solidFill>
                  </a:tcPr>
                </a:tc>
              </a:tr>
              <a:tr h="337742"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8</a:t>
                      </a:r>
                      <a:endParaRPr lang="en-IN" sz="1400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400" b="1" u="none" strike="noStrike" dirty="0"/>
                        <a:t>Leprosy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u="none" strike="noStrike" dirty="0"/>
                        <a:t>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4"/>
                    </a:solidFill>
                  </a:tcPr>
                </a:tc>
              </a:tr>
              <a:tr h="337742"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 smtClean="0"/>
                        <a:t>9</a:t>
                      </a:r>
                      <a:endParaRPr lang="en-IN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400" b="1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Non-EDL </a:t>
                      </a:r>
                      <a:endParaRPr lang="en-IN" sz="14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0">
              <a:schemeClr val="accent5">
                <a:lumMod val="97000"/>
                <a:lumOff val="3000"/>
              </a:schemeClr>
            </a:gs>
            <a:gs pos="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5287963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LcPeriod" startAt="3"/>
            </a:pPr>
            <a:r>
              <a:rPr lang="en-IN" sz="2800" b="1" u="sng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Local Procurement </a:t>
            </a:r>
            <a:r>
              <a:rPr lang="en-IN" sz="2800" u="sng" dirty="0" smtClean="0">
                <a:latin typeface="Times New Roman" charset="0"/>
                <a:ea typeface="Times New Roman" charset="0"/>
                <a:cs typeface="Times New Roman" charset="0"/>
              </a:rPr>
              <a:t>by Districts/Health Facilities (</a:t>
            </a:r>
            <a:r>
              <a:rPr lang="en-IN" sz="2800" b="1" u="sng" dirty="0" smtClean="0">
                <a:latin typeface="Times New Roman" charset="0"/>
                <a:ea typeface="Times New Roman" charset="0"/>
                <a:cs typeface="Times New Roman" charset="0"/>
              </a:rPr>
              <a:t>20% of Total Budget</a:t>
            </a:r>
            <a:r>
              <a:rPr lang="en-IN" sz="2800" u="sng" dirty="0" smtClean="0">
                <a:latin typeface="Times New Roman" charset="0"/>
                <a:ea typeface="Times New Roman" charset="0"/>
                <a:cs typeface="Times New Roman" charset="0"/>
              </a:rPr>
              <a:t>) </a:t>
            </a:r>
          </a:p>
          <a:p>
            <a:pPr marL="571500" indent="-571500">
              <a:buNone/>
            </a:pPr>
            <a:endParaRPr lang="en-IN" sz="2400" u="sng" dirty="0" smtClean="0"/>
          </a:p>
          <a:p>
            <a:pPr marL="571500" indent="-571500">
              <a:buNone/>
            </a:pPr>
            <a:r>
              <a:rPr lang="en-IN" sz="2400" b="1" u="sng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What can be procured locally &amp; under which circumstances?</a:t>
            </a:r>
            <a:endParaRPr lang="en-IN" sz="2800" u="sng" dirty="0" smtClean="0">
              <a:solidFill>
                <a:schemeClr val="accent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endParaRPr lang="en-IN" sz="20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IN" sz="2000" b="1" dirty="0" smtClean="0">
                <a:latin typeface="Times New Roman" charset="0"/>
                <a:ea typeface="Times New Roman" charset="0"/>
                <a:cs typeface="Times New Roman" charset="0"/>
              </a:rPr>
              <a:t>EDL drugs not procured centrally</a:t>
            </a: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, but being prescribed.</a:t>
            </a:r>
          </a:p>
          <a:p>
            <a:pPr marL="571500" indent="-571500" algn="just">
              <a:buFont typeface="Wingdings" pitchFamily="2" charset="2"/>
              <a:buChar char="ü"/>
            </a:pPr>
            <a:endParaRPr lang="en-IN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Drugs under central procurement by OSMCL, but under </a:t>
            </a:r>
            <a:r>
              <a:rPr lang="en-IN" sz="2000" b="1" dirty="0" smtClean="0">
                <a:latin typeface="Times New Roman" charset="0"/>
                <a:ea typeface="Times New Roman" charset="0"/>
                <a:cs typeface="Times New Roman" charset="0"/>
              </a:rPr>
              <a:t>temporary stock-out</a:t>
            </a: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571500" indent="-571500">
              <a:buFont typeface="Wingdings" pitchFamily="2" charset="2"/>
              <a:buChar char="ü"/>
            </a:pPr>
            <a:endParaRPr lang="en-IN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en-IN" sz="2000" b="1" dirty="0" smtClean="0">
                <a:latin typeface="Times New Roman" charset="0"/>
                <a:ea typeface="Times New Roman" charset="0"/>
                <a:cs typeface="Times New Roman" charset="0"/>
              </a:rPr>
              <a:t>Any other life saving drugs </a:t>
            </a: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required under emergency, but on written </a:t>
            </a:r>
            <a:r>
              <a:rPr lang="en-IN" sz="2000" b="1" dirty="0" smtClean="0">
                <a:latin typeface="Times New Roman" charset="0"/>
                <a:ea typeface="Times New Roman" charset="0"/>
                <a:cs typeface="Times New Roman" charset="0"/>
              </a:rPr>
              <a:t>certification</a:t>
            </a: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 of the treating doctor.</a:t>
            </a:r>
          </a:p>
          <a:p>
            <a:pPr marL="571500" indent="-571500">
              <a:buNone/>
            </a:pPr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0">
              <a:schemeClr val="accent5">
                <a:lumMod val="97000"/>
                <a:lumOff val="3000"/>
              </a:schemeClr>
            </a:gs>
            <a:gs pos="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IN" sz="3200" b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(b) </a:t>
            </a:r>
            <a:r>
              <a:rPr lang="en-IN" sz="2800" b="1" u="sng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DISTRIBUTION</a:t>
            </a:r>
            <a:endParaRPr lang="en-IN" sz="2800" b="1" u="sng" dirty="0">
              <a:solidFill>
                <a:schemeClr val="accent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76800"/>
          </a:xfrm>
        </p:spPr>
        <p:txBody>
          <a:bodyPr>
            <a:normAutofit fontScale="92500" lnSpcReduction="20000"/>
          </a:bodyPr>
          <a:lstStyle/>
          <a:p>
            <a:pPr marL="571500" indent="-571500" algn="just">
              <a:buFont typeface="+mj-lt"/>
              <a:buAutoNum type="romanLcPeriod"/>
            </a:pPr>
            <a:r>
              <a:rPr lang="en-IN" sz="2000" b="1" dirty="0" smtClean="0">
                <a:latin typeface="Times New Roman" charset="0"/>
                <a:ea typeface="Times New Roman" charset="0"/>
                <a:cs typeface="Times New Roman" charset="0"/>
              </a:rPr>
              <a:t>Central Procurement drugs </a:t>
            </a: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received from suppliers at </a:t>
            </a:r>
            <a:r>
              <a:rPr lang="en-IN" sz="2000" b="1" dirty="0" smtClean="0">
                <a:latin typeface="Times New Roman" charset="0"/>
                <a:ea typeface="Times New Roman" charset="0"/>
                <a:cs typeface="Times New Roman" charset="0"/>
              </a:rPr>
              <a:t>39 Drug Warehouses located in Districts and Health Institutions </a:t>
            </a: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and released after Quality Testing.</a:t>
            </a:r>
          </a:p>
          <a:p>
            <a:pPr marL="571500" indent="-571500" algn="just">
              <a:buFont typeface="+mj-lt"/>
              <a:buAutoNum type="romanLcPeriod"/>
            </a:pPr>
            <a:endParaRPr lang="en-IN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+mj-lt"/>
              <a:buAutoNum type="romanLcPeriod"/>
            </a:pPr>
            <a:r>
              <a:rPr lang="en-IN" sz="2000" b="1" dirty="0" smtClean="0">
                <a:latin typeface="Times New Roman" charset="0"/>
                <a:ea typeface="Times New Roman" charset="0"/>
                <a:cs typeface="Times New Roman" charset="0"/>
              </a:rPr>
              <a:t>Local procurement drugs </a:t>
            </a: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distributed by District Head Quarter Hospitals </a:t>
            </a:r>
            <a:r>
              <a:rPr lang="en-IN" sz="2000" b="1" dirty="0" smtClean="0">
                <a:latin typeface="Times New Roman" charset="0"/>
                <a:ea typeface="Times New Roman" charset="0"/>
                <a:cs typeface="Times New Roman" charset="0"/>
              </a:rPr>
              <a:t>to facilities down below</a:t>
            </a: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571500" indent="-571500" algn="just">
              <a:buFont typeface="+mj-lt"/>
              <a:buAutoNum type="romanLcPeriod"/>
            </a:pPr>
            <a:endParaRPr lang="en-IN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+mj-lt"/>
              <a:buAutoNum type="romanLcPeriod"/>
            </a:pP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Dedicated fleet of </a:t>
            </a:r>
            <a:r>
              <a:rPr lang="en-IN" sz="2000" b="1" dirty="0" smtClean="0">
                <a:latin typeface="Times New Roman" charset="0"/>
                <a:ea typeface="Times New Roman" charset="0"/>
                <a:cs typeface="Times New Roman" charset="0"/>
              </a:rPr>
              <a:t>49 vehicles of OSMCL </a:t>
            </a: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presently utilised </a:t>
            </a:r>
            <a:r>
              <a:rPr lang="en-IN" sz="2000" b="1" dirty="0" smtClean="0">
                <a:latin typeface="Times New Roman" charset="0"/>
                <a:ea typeface="Times New Roman" charset="0"/>
                <a:cs typeface="Times New Roman" charset="0"/>
              </a:rPr>
              <a:t>for distribution up to PHC level.</a:t>
            </a:r>
          </a:p>
          <a:p>
            <a:pPr marL="571500" indent="-571500" algn="just">
              <a:buFont typeface="+mj-lt"/>
              <a:buAutoNum type="romanLcPeriod"/>
            </a:pPr>
            <a:endParaRPr lang="en-IN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+mj-lt"/>
              <a:buAutoNum type="romanLcPeriod"/>
            </a:pPr>
            <a:r>
              <a:rPr lang="en-IN" sz="2000" b="1" dirty="0" smtClean="0">
                <a:latin typeface="Times New Roman" charset="0"/>
                <a:ea typeface="Times New Roman" charset="0"/>
                <a:cs typeface="Times New Roman" charset="0"/>
              </a:rPr>
              <a:t>Indents as per requirement </a:t>
            </a: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being given by Health Facilities through </a:t>
            </a:r>
            <a:r>
              <a:rPr lang="en-IN" sz="2000" b="1" dirty="0" smtClean="0">
                <a:latin typeface="Times New Roman" charset="0"/>
                <a:ea typeface="Times New Roman" charset="0"/>
                <a:cs typeface="Times New Roman" charset="0"/>
              </a:rPr>
              <a:t>e-Niramaya software</a:t>
            </a: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571500" indent="-571500" algn="just">
              <a:buFont typeface="+mj-lt"/>
              <a:buAutoNum type="romanLcPeriod"/>
            </a:pPr>
            <a:endParaRPr lang="en-IN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+mj-lt"/>
              <a:buAutoNum type="romanLcPeriod"/>
            </a:pPr>
            <a:r>
              <a:rPr lang="en-IN" sz="2000" dirty="0" smtClean="0">
                <a:latin typeface="Times New Roman" charset="0"/>
                <a:ea typeface="Times New Roman" charset="0"/>
                <a:cs typeface="Times New Roman" charset="0"/>
              </a:rPr>
              <a:t>Block  Drug Warehouses  infrastructure is being strengthened and utilised.</a:t>
            </a:r>
            <a:r>
              <a:rPr lang="en-US" altLang="en-US" sz="20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altLang="en-US" sz="2000" b="1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+mj-lt"/>
              <a:buAutoNum type="romanLcPeriod"/>
            </a:pPr>
            <a:endParaRPr lang="en-US" altLang="en-US" sz="2000" b="1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+mj-lt"/>
              <a:buAutoNum type="romanLcPeriod"/>
            </a:pPr>
            <a:r>
              <a:rPr lang="en-US" altLang="en-US" sz="20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495 </a:t>
            </a:r>
            <a:r>
              <a:rPr lang="en-US" altLang="en-US" sz="20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Drug Distribution Centers (DDCs) </a:t>
            </a:r>
            <a:r>
              <a:rPr lang="en-US" altLang="en-US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equipped with </a:t>
            </a:r>
            <a:r>
              <a:rPr lang="en-US" altLang="en-US" sz="20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IT enabled  system</a:t>
            </a:r>
            <a:r>
              <a:rPr lang="en-US" altLang="en-US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and dedicated manpower </a:t>
            </a:r>
            <a:r>
              <a:rPr lang="en-US" altLang="en-US" sz="20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up to CHC level.</a:t>
            </a:r>
            <a:endParaRPr lang="en-IN" sz="20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+mj-lt"/>
              <a:buAutoNum type="romanLcPeriod"/>
            </a:pPr>
            <a:endParaRPr lang="en-IN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+mj-lt"/>
              <a:buAutoNum type="romanLcPeriod"/>
            </a:pPr>
            <a:endParaRPr lang="en-IN" sz="20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2" descr="C:\Users\User\Desktop\Health_Mission_Review\Photograph\Abstract Photos as per Format\System Strengthening\Drug Distribution Centre\Gajapati_DDC AT DHH OP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25401"/>
            <a:ext cx="4953001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0">
              <a:schemeClr val="accent5">
                <a:lumMod val="97000"/>
                <a:lumOff val="3000"/>
              </a:schemeClr>
            </a:gs>
            <a:gs pos="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40" t="2378" b="3741"/>
          <a:stretch/>
        </p:blipFill>
        <p:spPr>
          <a:xfrm>
            <a:off x="0" y="1"/>
            <a:ext cx="9067800" cy="672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8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0">
              <a:schemeClr val="accent5">
                <a:lumMod val="97000"/>
                <a:lumOff val="3000"/>
              </a:schemeClr>
            </a:gs>
            <a:gs pos="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66" t="822" b="3411"/>
          <a:stretch/>
        </p:blipFill>
        <p:spPr>
          <a:xfrm>
            <a:off x="0" y="1"/>
            <a:ext cx="9144000" cy="672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14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0">
              <a:schemeClr val="accent5">
                <a:lumMod val="97000"/>
                <a:lumOff val="3000"/>
              </a:schemeClr>
            </a:gs>
            <a:gs pos="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IN" sz="3200" b="1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(c) </a:t>
            </a:r>
            <a:r>
              <a:rPr lang="en-IN" sz="3200" b="1" u="sng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PRESCRIPTION</a:t>
            </a:r>
            <a:endParaRPr lang="en-IN" sz="3200" b="1" dirty="0">
              <a:solidFill>
                <a:schemeClr val="accent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 marL="571500" indent="-571500" algn="just">
              <a:buFont typeface="+mj-lt"/>
              <a:buAutoNum type="romanLcPeriod"/>
            </a:pPr>
            <a:r>
              <a:rPr lang="en-IN" sz="2300" dirty="0">
                <a:latin typeface="Times New Roman" charset="0"/>
                <a:ea typeface="Times New Roman" charset="0"/>
                <a:cs typeface="Times New Roman" charset="0"/>
              </a:rPr>
              <a:t>Except in case of justified need, to be certified in writing, </a:t>
            </a:r>
            <a:r>
              <a:rPr lang="en-IN" sz="2300" b="1" dirty="0">
                <a:latin typeface="Times New Roman" charset="0"/>
                <a:ea typeface="Times New Roman" charset="0"/>
                <a:cs typeface="Times New Roman" charset="0"/>
              </a:rPr>
              <a:t>only generic medicines </a:t>
            </a:r>
            <a:r>
              <a:rPr lang="en-IN" sz="2300" dirty="0">
                <a:latin typeface="Times New Roman" charset="0"/>
                <a:ea typeface="Times New Roman" charset="0"/>
                <a:cs typeface="Times New Roman" charset="0"/>
              </a:rPr>
              <a:t>available under “Niramaya” shall be </a:t>
            </a:r>
            <a:r>
              <a:rPr lang="en-IN" sz="2300" dirty="0" smtClean="0">
                <a:latin typeface="Times New Roman" charset="0"/>
                <a:ea typeface="Times New Roman" charset="0"/>
                <a:cs typeface="Times New Roman" charset="0"/>
              </a:rPr>
              <a:t>prescribed. All prescriptions to be </a:t>
            </a:r>
            <a:r>
              <a:rPr lang="en-IN" sz="2300" b="1" dirty="0" smtClean="0">
                <a:latin typeface="Times New Roman" charset="0"/>
                <a:ea typeface="Times New Roman" charset="0"/>
                <a:cs typeface="Times New Roman" charset="0"/>
              </a:rPr>
              <a:t>in generic name </a:t>
            </a:r>
            <a:r>
              <a:rPr lang="en-IN" sz="2300" dirty="0" smtClean="0">
                <a:latin typeface="Times New Roman" charset="0"/>
                <a:ea typeface="Times New Roman" charset="0"/>
                <a:cs typeface="Times New Roman" charset="0"/>
              </a:rPr>
              <a:t>of drugs in Capital letters and bear full </a:t>
            </a:r>
            <a:r>
              <a:rPr lang="en-IN" sz="2300" b="1" dirty="0" smtClean="0">
                <a:latin typeface="Times New Roman" charset="0"/>
                <a:ea typeface="Times New Roman" charset="0"/>
                <a:cs typeface="Times New Roman" charset="0"/>
              </a:rPr>
              <a:t>signature of doctor with their seal bearing name.</a:t>
            </a:r>
          </a:p>
          <a:p>
            <a:pPr marL="571500" indent="-571500" algn="just">
              <a:buFont typeface="+mj-lt"/>
              <a:buAutoNum type="romanLcPeriod"/>
            </a:pPr>
            <a:endParaRPr lang="en-IN" sz="23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+mj-lt"/>
              <a:buAutoNum type="romanLcPeriod"/>
            </a:pPr>
            <a:r>
              <a:rPr lang="en-IN" sz="2300" dirty="0" smtClean="0">
                <a:latin typeface="Times New Roman" charset="0"/>
                <a:ea typeface="Times New Roman" charset="0"/>
                <a:cs typeface="Times New Roman" charset="0"/>
              </a:rPr>
              <a:t>Prescription shall be only in the prescribed form.</a:t>
            </a:r>
          </a:p>
          <a:p>
            <a:pPr marL="571500" indent="-571500" algn="just">
              <a:buFont typeface="+mj-lt"/>
              <a:buAutoNum type="romanLcPeriod"/>
            </a:pPr>
            <a:endParaRPr lang="en-IN" sz="23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+mj-lt"/>
              <a:buAutoNum type="romanLcPeriod"/>
            </a:pPr>
            <a:r>
              <a:rPr lang="en-IN" sz="2300" b="1" dirty="0" smtClean="0">
                <a:latin typeface="Times New Roman" charset="0"/>
                <a:ea typeface="Times New Roman" charset="0"/>
                <a:cs typeface="Times New Roman" charset="0"/>
              </a:rPr>
              <a:t>Prescription audit </a:t>
            </a:r>
            <a:r>
              <a:rPr lang="en-IN" sz="2300" dirty="0" smtClean="0">
                <a:latin typeface="Times New Roman" charset="0"/>
                <a:ea typeface="Times New Roman" charset="0"/>
                <a:cs typeface="Times New Roman" charset="0"/>
              </a:rPr>
              <a:t>shall be done regularly by Therapeutic Committees at Facility, District &amp; Block level after </a:t>
            </a:r>
            <a:r>
              <a:rPr lang="en-IN" sz="2300" b="1" dirty="0" smtClean="0">
                <a:latin typeface="Times New Roman" charset="0"/>
                <a:ea typeface="Times New Roman" charset="0"/>
                <a:cs typeface="Times New Roman" charset="0"/>
              </a:rPr>
              <a:t>scanning of all prescriptions.</a:t>
            </a:r>
            <a:endParaRPr lang="en-IN" sz="23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0">
              <a:schemeClr val="accent5">
                <a:lumMod val="97000"/>
                <a:lumOff val="3000"/>
              </a:schemeClr>
            </a:gs>
            <a:gs pos="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IN" sz="3200" b="1" u="sng" dirty="0" smtClean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(d) Role &amp; Responsibility</a:t>
            </a:r>
            <a:endParaRPr lang="en-IN" sz="3200" b="1" u="sng" dirty="0">
              <a:solidFill>
                <a:schemeClr val="accent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480"/>
            <a:ext cx="8229600" cy="4770120"/>
          </a:xfrm>
        </p:spPr>
        <p:txBody>
          <a:bodyPr>
            <a:normAutofit/>
          </a:bodyPr>
          <a:lstStyle/>
          <a:p>
            <a:pPr marL="571500" indent="-571500" algn="just">
              <a:buFont typeface="+mj-lt"/>
              <a:buAutoNum type="romanLcPeriod"/>
            </a:pPr>
            <a:r>
              <a:rPr lang="en-IN" sz="2400" b="1" dirty="0" smtClean="0">
                <a:latin typeface="Times New Roman" charset="0"/>
                <a:ea typeface="Times New Roman" charset="0"/>
                <a:cs typeface="Times New Roman" charset="0"/>
              </a:rPr>
              <a:t>OSMCL:</a:t>
            </a:r>
            <a:r>
              <a:rPr lang="en-IN" sz="2400" dirty="0" smtClean="0">
                <a:latin typeface="Times New Roman" charset="0"/>
                <a:ea typeface="Times New Roman" charset="0"/>
                <a:cs typeface="Times New Roman" charset="0"/>
              </a:rPr>
              <a:t> Timely procurement and delivery of items listed for Central Procurement.</a:t>
            </a:r>
          </a:p>
          <a:p>
            <a:pPr marL="571500" indent="-571500" algn="just">
              <a:buFont typeface="+mj-lt"/>
              <a:buAutoNum type="romanLcPeriod"/>
            </a:pPr>
            <a:endParaRPr lang="en-IN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+mj-lt"/>
              <a:buAutoNum type="romanLcPeriod"/>
            </a:pPr>
            <a:r>
              <a:rPr lang="en-IN" sz="2400" b="1" dirty="0" smtClean="0">
                <a:latin typeface="Times New Roman" charset="0"/>
                <a:ea typeface="Times New Roman" charset="0"/>
                <a:cs typeface="Times New Roman" charset="0"/>
              </a:rPr>
              <a:t>State Drug Management Unit under DHS:</a:t>
            </a:r>
            <a:r>
              <a:rPr lang="en-IN" sz="2400" dirty="0" smtClean="0">
                <a:latin typeface="Times New Roman" charset="0"/>
                <a:ea typeface="Times New Roman" charset="0"/>
                <a:cs typeface="Times New Roman" charset="0"/>
              </a:rPr>
              <a:t> Overall scheme monitoring</a:t>
            </a:r>
          </a:p>
          <a:p>
            <a:pPr marL="571500" indent="-571500" algn="just">
              <a:buFont typeface="+mj-lt"/>
              <a:buAutoNum type="romanLcPeriod"/>
            </a:pPr>
            <a:endParaRPr lang="en-IN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71500" indent="-571500" algn="just">
              <a:buFont typeface="+mj-lt"/>
              <a:buAutoNum type="romanLcPeriod"/>
            </a:pPr>
            <a:r>
              <a:rPr lang="en-IN" sz="2400" b="1" dirty="0" smtClean="0">
                <a:latin typeface="Times New Roman" charset="0"/>
                <a:ea typeface="Times New Roman" charset="0"/>
                <a:cs typeface="Times New Roman" charset="0"/>
              </a:rPr>
              <a:t>District Level</a:t>
            </a:r>
            <a:r>
              <a:rPr lang="en-IN" sz="2400" dirty="0" smtClean="0">
                <a:latin typeface="Times New Roman" charset="0"/>
                <a:ea typeface="Times New Roman" charset="0"/>
                <a:cs typeface="Times New Roman" charset="0"/>
              </a:rPr>
              <a:t>: CDMOs, ADMOs(Med), SDMOs, M.Os(I/c) of CHCs under </a:t>
            </a:r>
            <a:r>
              <a:rPr lang="en-IN" sz="2400" b="1" dirty="0" smtClean="0">
                <a:latin typeface="Times New Roman" charset="0"/>
                <a:ea typeface="Times New Roman" charset="0"/>
                <a:cs typeface="Times New Roman" charset="0"/>
              </a:rPr>
              <a:t>overall monitoring at the district level </a:t>
            </a:r>
            <a:r>
              <a:rPr lang="en-IN" sz="2400" dirty="0" smtClean="0">
                <a:latin typeface="Times New Roman" charset="0"/>
                <a:ea typeface="Times New Roman" charset="0"/>
                <a:cs typeface="Times New Roman" charset="0"/>
              </a:rPr>
              <a:t>on all aspects of the scheme by the </a:t>
            </a:r>
            <a:r>
              <a:rPr lang="en-IN" sz="2400" b="1" dirty="0" smtClean="0">
                <a:latin typeface="Times New Roman" charset="0"/>
                <a:ea typeface="Times New Roman" charset="0"/>
                <a:cs typeface="Times New Roman" charset="0"/>
              </a:rPr>
              <a:t>Collectors/CDMOs/Heads of Facilities.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425</TotalTime>
  <Words>673</Words>
  <Application>Microsoft Office PowerPoint</Application>
  <PresentationFormat>On-screen Show (4:3)</PresentationFormat>
  <Paragraphs>119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Flow</vt:lpstr>
      <vt:lpstr>PowerPoint Presentation</vt:lpstr>
      <vt:lpstr> </vt:lpstr>
      <vt:lpstr>How availability of Essential and  other Drugs is ensured?</vt:lpstr>
      <vt:lpstr> </vt:lpstr>
      <vt:lpstr>(b) DISTRIBUTION</vt:lpstr>
      <vt:lpstr>PowerPoint Presentation</vt:lpstr>
      <vt:lpstr>PowerPoint Presentation</vt:lpstr>
      <vt:lpstr>(c) PRESCRIPTION</vt:lpstr>
      <vt:lpstr>(d) Role &amp; Responsibility</vt:lpstr>
      <vt:lpstr>(e) MONITORING AT DISTRICT LEVEL</vt:lpstr>
      <vt:lpstr>   Let us ensure no patient goes without medicines  provided free of cost in Government Health Facilities  under  NIRAMAYA      THANK YOU….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NIRAMAYA –FREE DRUG SUPPLY SCHEME OF GOVT. OF ODISHA</dc:title>
  <dc:creator>MD's Secretariat</dc:creator>
  <cp:lastModifiedBy>54715GAO</cp:lastModifiedBy>
  <cp:revision>48</cp:revision>
  <cp:lastPrinted>2017-10-27T16:52:16Z</cp:lastPrinted>
  <dcterms:created xsi:type="dcterms:W3CDTF">2006-08-16T00:00:00Z</dcterms:created>
  <dcterms:modified xsi:type="dcterms:W3CDTF">2017-10-28T05:55:43Z</dcterms:modified>
</cp:coreProperties>
</file>