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85" r:id="rId2"/>
    <p:sldId id="430" r:id="rId3"/>
    <p:sldId id="440" r:id="rId4"/>
    <p:sldId id="431" r:id="rId5"/>
    <p:sldId id="444" r:id="rId6"/>
    <p:sldId id="445" r:id="rId7"/>
    <p:sldId id="446" r:id="rId8"/>
    <p:sldId id="443" r:id="rId9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clrMode="bw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CD42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2895" autoAdjust="0"/>
  </p:normalViewPr>
  <p:slideViewPr>
    <p:cSldViewPr showGuides="1">
      <p:cViewPr>
        <p:scale>
          <a:sx n="70" d="100"/>
          <a:sy n="70" d="100"/>
        </p:scale>
        <p:origin x="-138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F37937-0403-5E4E-84B7-C57A3F2CDDA3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B185B2-B2B0-5548-9E22-3C9D439B24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778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EB67DC-60BA-4732-B469-C59EF03EB1B7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230CF-1B1F-43B6-B5FC-89EE4269AC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3253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A93C-BA33-407B-A759-F789F333EA59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9C37-C59D-4DB9-A135-A64F728EB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A93C-BA33-407B-A759-F789F333EA59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9C37-C59D-4DB9-A135-A64F728EB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A93C-BA33-407B-A759-F789F333EA59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9C37-C59D-4DB9-A135-A64F728EB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A93C-BA33-407B-A759-F789F333EA59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9C37-C59D-4DB9-A135-A64F728EB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A93C-BA33-407B-A759-F789F333EA59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9C37-C59D-4DB9-A135-A64F728EB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A93C-BA33-407B-A759-F789F333EA59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9C37-C59D-4DB9-A135-A64F728EB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A93C-BA33-407B-A759-F789F333EA59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9C37-C59D-4DB9-A135-A64F728EB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A93C-BA33-407B-A759-F789F333EA59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9C37-C59D-4DB9-A135-A64F728EB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A93C-BA33-407B-A759-F789F333EA59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9C37-C59D-4DB9-A135-A64F728EB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A93C-BA33-407B-A759-F789F333EA59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9C37-C59D-4DB9-A135-A64F728EB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A93C-BA33-407B-A759-F789F333EA59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9C37-C59D-4DB9-A135-A64F728EB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3A93C-BA33-407B-A759-F789F333EA59}" type="datetimeFigureOut">
              <a:rPr lang="en-US" smtClean="0"/>
              <a:pPr/>
              <a:t>10/28/2017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59C37-C59D-4DB9-A135-A64F728EB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hyperlink" Target="http://www.wcdorissa.gov.in/default.aspx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cdorissa.gov.in/default.aspx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cdorissa.gov.in/default.aspx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cdorissa.gov.in/default.aspx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wcdorissa.gov.in/default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wcdorissa.gov.in/default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wcdorissa.gov.in/default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wcdorissa.gov.in/default.asp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457200" y="1371600"/>
            <a:ext cx="8305800" cy="1828800"/>
          </a:xfrm>
        </p:spPr>
        <p:txBody>
          <a:bodyPr>
            <a:normAutofit/>
          </a:bodyPr>
          <a:lstStyle/>
          <a:p>
            <a:r>
              <a:rPr lang="en-US" b="1" dirty="0" smtClean="0"/>
              <a:t>MAMATA</a:t>
            </a:r>
          </a:p>
        </p:txBody>
      </p:sp>
      <p:pic>
        <p:nvPicPr>
          <p:cNvPr id="6148" name="Picture 6" descr="Women &amp; Child Development Departmen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 r="89168"/>
          <a:stretch>
            <a:fillRect/>
          </a:stretch>
        </p:blipFill>
        <p:spPr bwMode="auto">
          <a:xfrm>
            <a:off x="4038600" y="0"/>
            <a:ext cx="10668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1"/>
          <p:cNvGrpSpPr/>
          <p:nvPr/>
        </p:nvGrpSpPr>
        <p:grpSpPr>
          <a:xfrm>
            <a:off x="0" y="3265488"/>
            <a:ext cx="9144000" cy="2525712"/>
            <a:chOff x="0" y="3265488"/>
            <a:chExt cx="9144000" cy="2525712"/>
          </a:xfrm>
        </p:grpSpPr>
        <p:pic>
          <p:nvPicPr>
            <p:cNvPr id="6150" name="Picture 7" descr="C:\Users\Sanjib\AppData\Local\Microsoft\Windows\Temporary Internet Files\Content.Outlook\TWSPXX9F\IMG_2601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4648200" y="3307056"/>
              <a:ext cx="2133600" cy="2484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1" name="Picture 7" descr="IMG_2466 copy.jpg"/>
            <p:cNvPicPr>
              <a:picLocks noChangeAspect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2667000" y="3307056"/>
              <a:ext cx="1981200" cy="2482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152" name="Picture 2" descr="banner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0" y="3265488"/>
              <a:ext cx="2743200" cy="23277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2" descr="E:\CDN\Process Documentation\Photos\Kendrapada Final\KPD Edit HR\Mamta Scheme\_MG_1303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6774611" y="3276600"/>
              <a:ext cx="2369389" cy="23114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1" name="Title 1"/>
          <p:cNvSpPr txBox="1">
            <a:spLocks/>
          </p:cNvSpPr>
          <p:nvPr/>
        </p:nvSpPr>
        <p:spPr bwMode="auto">
          <a:xfrm>
            <a:off x="0" y="5486400"/>
            <a:ext cx="9144000" cy="1371600"/>
          </a:xfrm>
          <a:prstGeom prst="rect">
            <a:avLst/>
          </a:prstGeom>
          <a:solidFill>
            <a:srgbClr val="A6EB35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Department of Women &amp; Child </a:t>
            </a:r>
            <a:r>
              <a:rPr lang="en-US" sz="2400" b="1" dirty="0" smtClean="0">
                <a:latin typeface="+mj-lt"/>
                <a:ea typeface="+mj-ea"/>
                <a:cs typeface="+mj-cs"/>
              </a:rPr>
              <a:t>Development and Mission Shakti</a:t>
            </a:r>
            <a:endParaRPr lang="en-US" sz="2400" b="1" dirty="0">
              <a:latin typeface="+mj-lt"/>
              <a:ea typeface="+mj-ea"/>
              <a:cs typeface="+mj-cs"/>
            </a:endParaRPr>
          </a:p>
          <a:p>
            <a:pPr algn="ctr" eaLnBrk="0" hangingPunct="0">
              <a:defRPr/>
            </a:pPr>
            <a:r>
              <a:rPr lang="en-US" sz="2400" b="1" dirty="0">
                <a:latin typeface="+mj-lt"/>
                <a:ea typeface="+mj-ea"/>
                <a:cs typeface="+mj-cs"/>
              </a:rPr>
              <a:t>Government of Odisha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056785" cy="563562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MAMATA/ IGMSY scheme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3246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Women &amp; Child Development Departmen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 r="89168"/>
          <a:stretch>
            <a:fillRect/>
          </a:stretch>
        </p:blipFill>
        <p:spPr bwMode="auto">
          <a:xfrm>
            <a:off x="161554" y="25149"/>
            <a:ext cx="882054" cy="8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Lenovo\Downloads\wcd 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3" y="10863"/>
            <a:ext cx="1059596" cy="82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65960100"/>
              </p:ext>
            </p:extLst>
          </p:nvPr>
        </p:nvGraphicFramePr>
        <p:xfrm>
          <a:off x="304800" y="1066800"/>
          <a:ext cx="8458200" cy="4724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87526"/>
                <a:gridCol w="5670674"/>
              </a:tblGrid>
              <a:tr h="2854999"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2011-2016</a:t>
                      </a:r>
                      <a:endParaRPr lang="en-IN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en-IN" sz="1800" b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Mamata</a:t>
                      </a:r>
                      <a:r>
                        <a:rPr lang="en-IN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(28 districts)</a:t>
                      </a: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en-IN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IGMSY ( </a:t>
                      </a:r>
                      <a:r>
                        <a:rPr lang="en-IN" sz="1800" b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Bargarh</a:t>
                      </a:r>
                      <a:r>
                        <a:rPr lang="en-IN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and </a:t>
                      </a:r>
                      <a:r>
                        <a:rPr lang="en-IN" sz="1800" b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Sundergarh</a:t>
                      </a:r>
                      <a:r>
                        <a:rPr lang="en-IN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) – </a:t>
                      </a:r>
                      <a:r>
                        <a:rPr lang="en-IN" sz="1800" b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GoI</a:t>
                      </a:r>
                      <a:endParaRPr lang="en-IN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(1</a:t>
                      </a:r>
                      <a:r>
                        <a:rPr lang="en-IN" sz="1800" b="1" baseline="30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</a:t>
                      </a:r>
                      <a:r>
                        <a:rPr lang="en-IN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child, 2</a:t>
                      </a:r>
                      <a:r>
                        <a:rPr lang="en-IN" sz="1800" b="1" baseline="30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nd</a:t>
                      </a:r>
                      <a:r>
                        <a:rPr lang="en-IN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child and PVTG additional Children)</a:t>
                      </a:r>
                      <a:endParaRPr lang="en-IN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869401">
                <a:tc>
                  <a:txBody>
                    <a:bodyPr/>
                    <a:lstStyle/>
                    <a:p>
                      <a:pPr marL="457200"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IN" sz="2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onwards</a:t>
                      </a:r>
                      <a:endParaRPr lang="en-IN" sz="2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AutoNum type="alphaUcPeriod"/>
                      </a:pPr>
                      <a:r>
                        <a:rPr lang="en-IN" sz="1800" b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Mamata</a:t>
                      </a:r>
                      <a:r>
                        <a:rPr lang="en-IN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(30 </a:t>
                      </a:r>
                      <a:r>
                        <a:rPr lang="en-IN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districts</a:t>
                      </a:r>
                      <a:r>
                        <a:rPr lang="en-IN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 1</a:t>
                      </a:r>
                      <a:r>
                        <a:rPr lang="en-IN" sz="1800" b="1" baseline="30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st</a:t>
                      </a:r>
                      <a:r>
                        <a:rPr lang="en-IN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child,  2</a:t>
                      </a:r>
                      <a:r>
                        <a:rPr lang="en-IN" sz="1800" b="1" baseline="30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nd</a:t>
                      </a:r>
                      <a:r>
                        <a:rPr lang="en-IN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child and PVTG additional children)</a:t>
                      </a:r>
                      <a:endParaRPr lang="en-IN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/>
          </a:bodyPr>
          <a:lstStyle/>
          <a:p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Year wise coverage under MAMATA/ IGMSY scheme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3246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01802216"/>
              </p:ext>
            </p:extLst>
          </p:nvPr>
        </p:nvGraphicFramePr>
        <p:xfrm>
          <a:off x="457201" y="914401"/>
          <a:ext cx="8077200" cy="5181598"/>
        </p:xfrm>
        <a:graphic>
          <a:graphicData uri="http://schemas.openxmlformats.org/drawingml/2006/table">
            <a:tbl>
              <a:tblPr/>
              <a:tblGrid>
                <a:gridCol w="697190"/>
                <a:gridCol w="1207809"/>
                <a:gridCol w="2278141"/>
                <a:gridCol w="2244611"/>
                <a:gridCol w="1649449"/>
              </a:tblGrid>
              <a:tr h="89246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Sl. No.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Year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No. of Beneficiaries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Fund 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released</a:t>
                      </a:r>
                    </a:p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(in crores)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Beneficiaries Exited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8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167973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25.27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8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512779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168.90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104113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933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464489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233.27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463922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8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454095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216.08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390220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1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511601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280.13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595146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17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477930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254.72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534297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59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2000" b="1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353377</a:t>
                      </a:r>
                      <a:endParaRPr lang="en-US" sz="2000" b="1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2000" b="1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193.08</a:t>
                      </a:r>
                      <a:endParaRPr lang="en-US" sz="2000" b="1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US" sz="2000" b="1" i="0" u="none" strike="noStrike" kern="12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351359</a:t>
                      </a:r>
                      <a:endParaRPr lang="en-US" sz="2000" b="1" i="0" u="none" strike="noStrike" kern="1200" dirty="0">
                        <a:solidFill>
                          <a:srgbClr val="000000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96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2942244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1371.48 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2439086</a:t>
                      </a:r>
                      <a:endParaRPr lang="en-US" sz="24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6" descr="Women &amp; Child Development Departmen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 r="89168"/>
          <a:stretch>
            <a:fillRect/>
          </a:stretch>
        </p:blipFill>
        <p:spPr bwMode="auto">
          <a:xfrm>
            <a:off x="161554" y="25149"/>
            <a:ext cx="882054" cy="8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Lenovo\Downloads\wcd 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3" y="10863"/>
            <a:ext cx="1059596" cy="82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58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3246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Progress under MAMATA/ IGMSY scheme during 2017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00229757"/>
              </p:ext>
            </p:extLst>
          </p:nvPr>
        </p:nvGraphicFramePr>
        <p:xfrm>
          <a:off x="228600" y="990599"/>
          <a:ext cx="8610600" cy="5181601"/>
        </p:xfrm>
        <a:graphic>
          <a:graphicData uri="http://schemas.openxmlformats.org/drawingml/2006/table">
            <a:tbl>
              <a:tblPr/>
              <a:tblGrid>
                <a:gridCol w="1094680"/>
                <a:gridCol w="4672421"/>
                <a:gridCol w="2843499"/>
              </a:tblGrid>
              <a:tr h="8055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1st installment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353377</a:t>
                      </a:r>
                    </a:p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(Old- 110289 + New-243088)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55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2nd installment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250867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103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3rd installment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308500</a:t>
                      </a:r>
                      <a:endParaRPr lang="en-US" sz="2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554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4th installment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351359</a:t>
                      </a:r>
                      <a:endParaRPr lang="en-US" sz="2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73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Fund released to beneficiaries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193.08 crore</a:t>
                      </a:r>
                      <a:endParaRPr lang="en-US" sz="2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731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22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Fund released towards incentives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200" b="1" i="0" u="none" strike="noStrik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8.05 crore</a:t>
                      </a:r>
                      <a:endParaRPr lang="en-US" sz="2200" b="1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Picture 6" descr="Women &amp; Child Development Departmen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 r="89168"/>
          <a:stretch>
            <a:fillRect/>
          </a:stretch>
        </p:blipFill>
        <p:spPr bwMode="auto">
          <a:xfrm>
            <a:off x="161554" y="25149"/>
            <a:ext cx="752846" cy="8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Lenovo\Downloads\wcd 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3" y="10863"/>
            <a:ext cx="904381" cy="82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6632"/>
            <a:ext cx="6825952" cy="562074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Progress in last 03 years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67865794"/>
              </p:ext>
            </p:extLst>
          </p:nvPr>
        </p:nvGraphicFramePr>
        <p:xfrm>
          <a:off x="323524" y="988215"/>
          <a:ext cx="8640963" cy="59188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7775"/>
                <a:gridCol w="1655550"/>
                <a:gridCol w="1026273"/>
                <a:gridCol w="1026273"/>
                <a:gridCol w="1026273"/>
                <a:gridCol w="1026273"/>
                <a:gridCol w="1026273"/>
                <a:gridCol w="1026273"/>
              </a:tblGrid>
              <a:tr h="87007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 err="1">
                          <a:effectLst/>
                        </a:rPr>
                        <a:t>Sl</a:t>
                      </a:r>
                      <a:r>
                        <a:rPr lang="en-IN" sz="2000" b="1" u="none" strike="noStrike" dirty="0">
                          <a:effectLst/>
                        </a:rPr>
                        <a:t> No.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>
                          <a:effectLst/>
                        </a:rPr>
                        <a:t>DISTRICT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>
                          <a:effectLst/>
                        </a:rPr>
                        <a:t>Beneficiaries covered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>
                          <a:effectLst/>
                        </a:rPr>
                        <a:t>Fund released</a:t>
                      </a:r>
                      <a:br>
                        <a:rPr lang="en-IN" sz="2000" b="1" u="none" strike="noStrike" dirty="0">
                          <a:effectLst/>
                        </a:rPr>
                      </a:br>
                      <a:r>
                        <a:rPr lang="en-IN" sz="2000" b="1" u="none" strike="noStrike" dirty="0">
                          <a:effectLst/>
                        </a:rPr>
                        <a:t>(In </a:t>
                      </a:r>
                      <a:r>
                        <a:rPr lang="en-IN" sz="2000" b="1" u="none" strike="noStrike" dirty="0" err="1">
                          <a:effectLst/>
                        </a:rPr>
                        <a:t>Crores</a:t>
                      </a:r>
                      <a:r>
                        <a:rPr lang="en-IN" sz="2000" b="1" u="none" strike="noStrike" dirty="0">
                          <a:effectLst/>
                        </a:rPr>
                        <a:t>)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4439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>
                          <a:effectLst/>
                        </a:rPr>
                        <a:t>2015</a:t>
                      </a:r>
                      <a:endParaRPr lang="en-IN" sz="2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>
                          <a:effectLst/>
                        </a:rPr>
                        <a:t>2016</a:t>
                      </a:r>
                      <a:endParaRPr lang="en-IN" sz="2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 smtClean="0">
                          <a:effectLst/>
                        </a:rPr>
                        <a:t>2017 (till date)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>
                          <a:effectLst/>
                        </a:rPr>
                        <a:t>2015</a:t>
                      </a:r>
                      <a:endParaRPr lang="en-IN" sz="2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>
                          <a:effectLst/>
                        </a:rPr>
                        <a:t>2016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 smtClean="0">
                          <a:effectLst/>
                        </a:rPr>
                        <a:t>2017 (till date)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 dirty="0">
                          <a:effectLst/>
                        </a:rPr>
                        <a:t>1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u="none" strike="noStrike" dirty="0">
                          <a:effectLst/>
                        </a:rPr>
                        <a:t>ANGUL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 dirty="0">
                          <a:effectLst/>
                        </a:rPr>
                        <a:t>14380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16192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11392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8.05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8.79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 dirty="0">
                          <a:effectLst/>
                        </a:rPr>
                        <a:t>6.23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2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u="none" strike="noStrike">
                          <a:effectLst/>
                        </a:rPr>
                        <a:t>BALASORE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 dirty="0">
                          <a:effectLst/>
                        </a:rPr>
                        <a:t>25772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 dirty="0">
                          <a:effectLst/>
                        </a:rPr>
                        <a:t>29393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 dirty="0">
                          <a:effectLst/>
                        </a:rPr>
                        <a:t>22006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 dirty="0">
                          <a:effectLst/>
                        </a:rPr>
                        <a:t>15.16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15.49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 dirty="0">
                          <a:effectLst/>
                        </a:rPr>
                        <a:t>12.13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3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u="none" strike="noStrike">
                          <a:effectLst/>
                        </a:rPr>
                        <a:t>BARGARH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17827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15957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11109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 dirty="0">
                          <a:effectLst/>
                        </a:rPr>
                        <a:t>9.36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 dirty="0">
                          <a:effectLst/>
                        </a:rPr>
                        <a:t>8.53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 dirty="0">
                          <a:effectLst/>
                        </a:rPr>
                        <a:t>5.80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4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u="none" strike="noStrike">
                          <a:effectLst/>
                        </a:rPr>
                        <a:t>BHADRAK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25582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13530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20491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14.39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8.27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 dirty="0">
                          <a:effectLst/>
                        </a:rPr>
                        <a:t>10.02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5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u="none" strike="noStrike">
                          <a:effectLst/>
                        </a:rPr>
                        <a:t>BOLANGIR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20431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18656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12248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11.25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10.15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 dirty="0">
                          <a:effectLst/>
                        </a:rPr>
                        <a:t>7.01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6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u="none" strike="noStrike">
                          <a:effectLst/>
                        </a:rPr>
                        <a:t>BOUDH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5739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4949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3156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2.92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2.79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 dirty="0">
                          <a:effectLst/>
                        </a:rPr>
                        <a:t>1.69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7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u="none" strike="noStrike">
                          <a:effectLst/>
                        </a:rPr>
                        <a:t>CUTTACK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29612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28023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15926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16.32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14.41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 dirty="0">
                          <a:effectLst/>
                        </a:rPr>
                        <a:t>10.07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8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u="none" strike="noStrike">
                          <a:effectLst/>
                        </a:rPr>
                        <a:t>DEOGARH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3570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3910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4000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2.08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1.92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 dirty="0">
                          <a:effectLst/>
                        </a:rPr>
                        <a:t>1.74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9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u="none" strike="noStrike">
                          <a:effectLst/>
                        </a:rPr>
                        <a:t>DHENKANAL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17955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14853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11842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9.01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7.60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 dirty="0">
                          <a:effectLst/>
                        </a:rPr>
                        <a:t>6.02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10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u="none" strike="noStrike">
                          <a:effectLst/>
                        </a:rPr>
                        <a:t>GAJAPATI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6957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6775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5236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3.56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>
                          <a:effectLst/>
                        </a:rPr>
                        <a:t>3.47</a:t>
                      </a:r>
                      <a:endParaRPr lang="en-IN" sz="18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u="none" strike="noStrike" dirty="0">
                          <a:effectLst/>
                        </a:rPr>
                        <a:t>2.80</a:t>
                      </a:r>
                      <a:endParaRPr lang="en-IN" sz="1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4" descr="Women &amp; Child Development Departmen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 r="89168"/>
          <a:stretch>
            <a:fillRect/>
          </a:stretch>
        </p:blipFill>
        <p:spPr bwMode="auto">
          <a:xfrm>
            <a:off x="161554" y="25149"/>
            <a:ext cx="752846" cy="8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Lenovo\Downloads\wcd 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3" y="10863"/>
            <a:ext cx="904381" cy="82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5622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6632"/>
            <a:ext cx="6825952" cy="562074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Progress in last 03 years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90080383"/>
              </p:ext>
            </p:extLst>
          </p:nvPr>
        </p:nvGraphicFramePr>
        <p:xfrm>
          <a:off x="323524" y="988215"/>
          <a:ext cx="8640963" cy="60235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7775"/>
                <a:gridCol w="1655550"/>
                <a:gridCol w="1026273"/>
                <a:gridCol w="1026273"/>
                <a:gridCol w="1026273"/>
                <a:gridCol w="1026273"/>
                <a:gridCol w="1026273"/>
                <a:gridCol w="1026273"/>
              </a:tblGrid>
              <a:tr h="87007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 err="1">
                          <a:effectLst/>
                        </a:rPr>
                        <a:t>Sl</a:t>
                      </a:r>
                      <a:r>
                        <a:rPr lang="en-IN" sz="2000" b="1" u="none" strike="noStrike" dirty="0">
                          <a:effectLst/>
                        </a:rPr>
                        <a:t> No.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>
                          <a:effectLst/>
                        </a:rPr>
                        <a:t>DISTRICT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>
                          <a:effectLst/>
                        </a:rPr>
                        <a:t>Beneficiaries covered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>
                          <a:effectLst/>
                        </a:rPr>
                        <a:t>Fund released</a:t>
                      </a:r>
                      <a:br>
                        <a:rPr lang="en-IN" sz="2000" b="1" u="none" strike="noStrike" dirty="0">
                          <a:effectLst/>
                        </a:rPr>
                      </a:br>
                      <a:r>
                        <a:rPr lang="en-IN" sz="2000" b="1" u="none" strike="noStrike" dirty="0">
                          <a:effectLst/>
                        </a:rPr>
                        <a:t>(In </a:t>
                      </a:r>
                      <a:r>
                        <a:rPr lang="en-IN" sz="2000" b="1" u="none" strike="noStrike" dirty="0" err="1">
                          <a:effectLst/>
                        </a:rPr>
                        <a:t>Crores</a:t>
                      </a:r>
                      <a:r>
                        <a:rPr lang="en-IN" sz="2000" b="1" u="none" strike="noStrike" dirty="0">
                          <a:effectLst/>
                        </a:rPr>
                        <a:t>)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4439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>
                          <a:effectLst/>
                        </a:rPr>
                        <a:t>2015</a:t>
                      </a:r>
                      <a:endParaRPr lang="en-IN" sz="2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>
                          <a:effectLst/>
                        </a:rPr>
                        <a:t>2016</a:t>
                      </a:r>
                      <a:endParaRPr lang="en-IN" sz="2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 smtClean="0">
                          <a:effectLst/>
                        </a:rPr>
                        <a:t>2017(till date)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>
                          <a:effectLst/>
                        </a:rPr>
                        <a:t>2015</a:t>
                      </a:r>
                      <a:endParaRPr lang="en-IN" sz="2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>
                          <a:effectLst/>
                        </a:rPr>
                        <a:t>2016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 smtClean="0">
                          <a:effectLst/>
                        </a:rPr>
                        <a:t>2017(till date)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GANJAM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42189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43038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41273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22.91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24.30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20.57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JAGATSINGHPUR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13204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12488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8367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7.49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6.81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4.54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JAJPUR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26138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20532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16341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14.52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11.04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9.43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JHARSUGUDA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7041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5583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4095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3.82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2.99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KALAHANDI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17855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18978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10984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10.30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9.66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6.67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KANDHAMAL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8042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10311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6056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4.82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3.47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KENDRAPARA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17785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17479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12868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9.94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9.37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7.37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KEONJHAR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25532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18770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16677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13.32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9.90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8.65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KHURDA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22045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20784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15406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12.11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11.30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KORAPUT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19331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16563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10662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10.16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8.54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5.85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4" descr="Women &amp; Child Development Departmen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 r="89168"/>
          <a:stretch>
            <a:fillRect/>
          </a:stretch>
        </p:blipFill>
        <p:spPr bwMode="auto">
          <a:xfrm>
            <a:off x="161554" y="25149"/>
            <a:ext cx="752846" cy="8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Lenovo\Downloads\wcd 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3" y="10863"/>
            <a:ext cx="904381" cy="82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8590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6632"/>
            <a:ext cx="6825952" cy="562074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Progress in last 03 years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40353639"/>
              </p:ext>
            </p:extLst>
          </p:nvPr>
        </p:nvGraphicFramePr>
        <p:xfrm>
          <a:off x="323524" y="836712"/>
          <a:ext cx="8640963" cy="61022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7775"/>
                <a:gridCol w="1655550"/>
                <a:gridCol w="1026273"/>
                <a:gridCol w="1026273"/>
                <a:gridCol w="1026273"/>
                <a:gridCol w="1026273"/>
                <a:gridCol w="1026273"/>
                <a:gridCol w="1026273"/>
              </a:tblGrid>
              <a:tr h="56857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 err="1">
                          <a:effectLst/>
                        </a:rPr>
                        <a:t>Sl</a:t>
                      </a:r>
                      <a:r>
                        <a:rPr lang="en-IN" sz="2000" b="1" u="none" strike="noStrike" dirty="0">
                          <a:effectLst/>
                        </a:rPr>
                        <a:t> No.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>
                          <a:effectLst/>
                        </a:rPr>
                        <a:t>DISTRICT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>
                          <a:effectLst/>
                        </a:rPr>
                        <a:t>Beneficiaries covered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>
                          <a:effectLst/>
                        </a:rPr>
                        <a:t>Fund released</a:t>
                      </a:r>
                      <a:br>
                        <a:rPr lang="en-IN" sz="2000" b="1" u="none" strike="noStrike" dirty="0">
                          <a:effectLst/>
                        </a:rPr>
                      </a:br>
                      <a:r>
                        <a:rPr lang="en-IN" sz="2000" b="1" u="none" strike="noStrike" dirty="0">
                          <a:effectLst/>
                        </a:rPr>
                        <a:t>(In </a:t>
                      </a:r>
                      <a:r>
                        <a:rPr lang="en-IN" sz="2000" b="1" u="none" strike="noStrike" dirty="0" err="1">
                          <a:effectLst/>
                        </a:rPr>
                        <a:t>Crores</a:t>
                      </a:r>
                      <a:r>
                        <a:rPr lang="en-IN" sz="2000" b="1" u="none" strike="noStrike" dirty="0">
                          <a:effectLst/>
                        </a:rPr>
                        <a:t>)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443916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>
                          <a:effectLst/>
                        </a:rPr>
                        <a:t>2015</a:t>
                      </a:r>
                      <a:endParaRPr lang="en-IN" sz="2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>
                          <a:effectLst/>
                        </a:rPr>
                        <a:t>2016</a:t>
                      </a:r>
                      <a:endParaRPr lang="en-IN" sz="2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 smtClean="0">
                          <a:effectLst/>
                        </a:rPr>
                        <a:t>2017(till date)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>
                          <a:effectLst/>
                        </a:rPr>
                        <a:t>2015</a:t>
                      </a:r>
                      <a:endParaRPr lang="en-IN" sz="2000" b="1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dirty="0">
                          <a:effectLst/>
                        </a:rPr>
                        <a:t>2016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2000" b="1" u="none" strike="noStrike" smtClean="0">
                          <a:effectLst/>
                        </a:rPr>
                        <a:t>2017(till date)</a:t>
                      </a:r>
                      <a:endParaRPr lang="en-IN" sz="2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MALKANGIRI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8336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8013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5202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4.67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2.92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MAYURBHANJ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28744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28725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16692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16.21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15.12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10.15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NAWARANGPUR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16269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15432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10904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8.13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5.68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NAYAGARH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12222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11385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7981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6.54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6.64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NUAPADA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8733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8382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4908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4.74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4.42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2.77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PURI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22052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18632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17603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12.05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9.46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9.13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RAYAGADA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9612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13137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6374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6.94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3.57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SAMBALPUR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10571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11380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6468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5.63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5.58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4.12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SUBARNAPUR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7436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6651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5278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3.89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3.46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2.74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SUNDERGARH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20639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19429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11832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11.33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10.21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7.00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391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511601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477930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353377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280.13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254.722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IN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193.09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4" descr="Women &amp; Child Development Departmen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 r="89168"/>
          <a:stretch>
            <a:fillRect/>
          </a:stretch>
        </p:blipFill>
        <p:spPr bwMode="auto">
          <a:xfrm>
            <a:off x="161554" y="25149"/>
            <a:ext cx="752846" cy="8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Lenovo\Downloads\wcd 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3" y="10863"/>
            <a:ext cx="904381" cy="82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156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2"/>
          </a:xfrm>
        </p:spPr>
        <p:txBody>
          <a:bodyPr>
            <a:normAutofit/>
          </a:bodyPr>
          <a:lstStyle/>
          <a:p>
            <a:r>
              <a:rPr lang="en-IN" sz="2400" b="1" dirty="0" smtClean="0">
                <a:latin typeface="Times New Roman" pitchFamily="18" charset="0"/>
                <a:cs typeface="Times New Roman" pitchFamily="18" charset="0"/>
              </a:rPr>
              <a:t>Action Points</a:t>
            </a:r>
            <a:endParaRPr lang="en-IN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554" y="1219200"/>
            <a:ext cx="8843220" cy="4906963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</a:pPr>
            <a:r>
              <a:rPr lang="en-IN" sz="2400" b="1" dirty="0" smtClean="0">
                <a:latin typeface="Times New Roman" pitchFamily="18" charset="0"/>
                <a:cs typeface="Times New Roman" pitchFamily="18" charset="0"/>
              </a:rPr>
              <a:t>Ensure 100 % coverage of all pending beneficiaries through effective monitoring regularly.</a:t>
            </a:r>
          </a:p>
          <a:p>
            <a:pPr algn="just">
              <a:lnSpc>
                <a:spcPct val="150000"/>
              </a:lnSpc>
            </a:pPr>
            <a:r>
              <a:rPr lang="en-IN" sz="2400" b="1" dirty="0" smtClean="0">
                <a:latin typeface="Times New Roman" pitchFamily="18" charset="0"/>
                <a:cs typeface="Times New Roman" pitchFamily="18" charset="0"/>
              </a:rPr>
              <a:t>Project wise analysis may be done on coverage of new beneficiaries of MAMATA scheme.</a:t>
            </a:r>
          </a:p>
          <a:p>
            <a:pPr algn="just">
              <a:lnSpc>
                <a:spcPct val="150000"/>
              </a:lnSpc>
            </a:pPr>
            <a:r>
              <a:rPr lang="en-IN" sz="2400" b="1" dirty="0" smtClean="0">
                <a:latin typeface="Times New Roman" pitchFamily="18" charset="0"/>
                <a:cs typeface="Times New Roman" pitchFamily="18" charset="0"/>
              </a:rPr>
              <a:t>Expedite the collection of applications from field as the AWWs have already resumed their duty.</a:t>
            </a:r>
          </a:p>
          <a:p>
            <a:pPr algn="just">
              <a:lnSpc>
                <a:spcPct val="150000"/>
              </a:lnSpc>
            </a:pPr>
            <a:r>
              <a:rPr lang="en-IN" sz="24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IN" sz="2400" b="1" dirty="0" smtClean="0">
                <a:latin typeface="Times New Roman" pitchFamily="18" charset="0"/>
                <a:cs typeface="Times New Roman" pitchFamily="18" charset="0"/>
              </a:rPr>
              <a:t>ssues related to inoperative bank accounts, generation of RCH number, gaps in fulfilling conditions etc. may be addressed timely by involving bankers, Health dept. officials etc.</a:t>
            </a:r>
            <a:endParaRPr lang="en-IN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Women &amp; Child Development Departmen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 r="89168"/>
          <a:stretch>
            <a:fillRect/>
          </a:stretch>
        </p:blipFill>
        <p:spPr bwMode="auto">
          <a:xfrm>
            <a:off x="161554" y="25149"/>
            <a:ext cx="752846" cy="81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Users\Lenovo\Downloads\wcd 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0393" y="10863"/>
            <a:ext cx="904381" cy="825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632460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83983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2274</TotalTime>
  <Words>565</Words>
  <Application>Microsoft Office PowerPoint</Application>
  <PresentationFormat>On-screen Show (4:3)</PresentationFormat>
  <Paragraphs>361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MAMATA</vt:lpstr>
      <vt:lpstr>MAMATA/ IGMSY scheme</vt:lpstr>
      <vt:lpstr>Year wise coverage under MAMATA/ IGMSY scheme</vt:lpstr>
      <vt:lpstr>Progress under MAMATA/ IGMSY scheme during 2017</vt:lpstr>
      <vt:lpstr>Progress in last 03 years</vt:lpstr>
      <vt:lpstr>Progress in last 03 years</vt:lpstr>
      <vt:lpstr>Progress in last 03 years</vt:lpstr>
      <vt:lpstr>Action Points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MAMATA</dc:title>
  <dc:creator>Sanjib</dc:creator>
  <cp:lastModifiedBy>110081476031</cp:lastModifiedBy>
  <cp:revision>233</cp:revision>
  <cp:lastPrinted>2013-07-15T10:20:30Z</cp:lastPrinted>
  <dcterms:created xsi:type="dcterms:W3CDTF">2013-02-22T12:19:07Z</dcterms:created>
  <dcterms:modified xsi:type="dcterms:W3CDTF">2017-10-28T04:06:38Z</dcterms:modified>
</cp:coreProperties>
</file>